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311" r:id="rId2"/>
    <p:sldId id="305" r:id="rId3"/>
    <p:sldId id="278" r:id="rId4"/>
    <p:sldId id="316" r:id="rId5"/>
    <p:sldId id="298" r:id="rId6"/>
    <p:sldId id="317" r:id="rId7"/>
    <p:sldId id="319" r:id="rId8"/>
    <p:sldId id="345" r:id="rId9"/>
    <p:sldId id="346" r:id="rId10"/>
    <p:sldId id="370" r:id="rId11"/>
    <p:sldId id="405" r:id="rId12"/>
    <p:sldId id="408" r:id="rId13"/>
    <p:sldId id="375" r:id="rId14"/>
    <p:sldId id="376" r:id="rId15"/>
    <p:sldId id="377" r:id="rId16"/>
    <p:sldId id="338" r:id="rId17"/>
    <p:sldId id="339" r:id="rId18"/>
    <p:sldId id="399" r:id="rId19"/>
    <p:sldId id="383" r:id="rId20"/>
    <p:sldId id="304" r:id="rId21"/>
    <p:sldId id="387" r:id="rId22"/>
    <p:sldId id="369" r:id="rId23"/>
    <p:sldId id="409" r:id="rId24"/>
    <p:sldId id="411" r:id="rId25"/>
    <p:sldId id="413" r:id="rId26"/>
    <p:sldId id="323" r:id="rId27"/>
    <p:sldId id="401" r:id="rId28"/>
    <p:sldId id="415" r:id="rId29"/>
    <p:sldId id="418" r:id="rId30"/>
    <p:sldId id="281" r:id="rId31"/>
    <p:sldId id="397" r:id="rId32"/>
    <p:sldId id="398" r:id="rId33"/>
    <p:sldId id="318" r:id="rId34"/>
    <p:sldId id="264" r:id="rId35"/>
    <p:sldId id="279" r:id="rId36"/>
    <p:sldId id="321" r:id="rId37"/>
    <p:sldId id="386" r:id="rId38"/>
    <p:sldId id="381" r:id="rId39"/>
    <p:sldId id="329" r:id="rId40"/>
    <p:sldId id="271" r:id="rId41"/>
    <p:sldId id="416" r:id="rId42"/>
    <p:sldId id="330" r:id="rId43"/>
    <p:sldId id="274" r:id="rId44"/>
    <p:sldId id="273" r:id="rId45"/>
    <p:sldId id="328" r:id="rId46"/>
    <p:sldId id="417" r:id="rId47"/>
    <p:sldId id="403" r:id="rId48"/>
    <p:sldId id="309" r:id="rId49"/>
    <p:sldId id="27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791B"/>
    <a:srgbClr val="F9E0CB"/>
    <a:srgbClr val="FF9900"/>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380" autoAdjust="0"/>
  </p:normalViewPr>
  <p:slideViewPr>
    <p:cSldViewPr snapToGrid="0">
      <p:cViewPr varScale="1">
        <p:scale>
          <a:sx n="79" d="100"/>
          <a:sy n="79" d="100"/>
        </p:scale>
        <p:origin x="84" y="4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2020-12-07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12</a:t>
            </a:fld>
            <a:endParaRPr lang="zh-CN" altLang="en-US"/>
          </a:p>
        </p:txBody>
      </p:sp>
    </p:spTree>
    <p:extLst>
      <p:ext uri="{BB962C8B-B14F-4D97-AF65-F5344CB8AC3E}">
        <p14:creationId xmlns:p14="http://schemas.microsoft.com/office/powerpoint/2010/main" val="3373250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这个可以放在研发最后一</a:t>
            </a:r>
            <a:r>
              <a:rPr lang="en-US" altLang="zh-CN" dirty="0"/>
              <a:t>part</a:t>
            </a:r>
            <a:r>
              <a:rPr lang="zh-CN" altLang="en-US" dirty="0"/>
              <a:t>， </a:t>
            </a:r>
            <a:r>
              <a:rPr lang="zh-CN" altLang="en-US" dirty="0">
                <a:sym typeface="+mn-ea"/>
              </a:rPr>
              <a:t>服务项目</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放到业务部的第三</a:t>
            </a:r>
            <a:r>
              <a:rPr lang="en-US" altLang="zh-CN"/>
              <a:t>part</a:t>
            </a:r>
            <a:r>
              <a:rPr lang="zh-CN" altLang="en-US"/>
              <a:t>， 主题：</a:t>
            </a:r>
            <a:r>
              <a:rPr lang="en-US" altLang="zh-CN"/>
              <a:t>6COM</a:t>
            </a:r>
            <a:r>
              <a:rPr lang="zh-CN" altLang="en-US"/>
              <a:t>服务项目</a:t>
            </a:r>
          </a:p>
        </p:txBody>
      </p:sp>
      <p:sp>
        <p:nvSpPr>
          <p:cNvPr id="4" name="灯片编号占位符 3"/>
          <p:cNvSpPr>
            <a:spLocks noGrp="1"/>
          </p:cNvSpPr>
          <p:nvPr>
            <p:ph type="sldNum" sz="quarter" idx="10"/>
          </p:nvPr>
        </p:nvSpPr>
        <p:spPr/>
        <p:txBody>
          <a:bodyPr/>
          <a:lstStyle/>
          <a:p>
            <a:fld id="{EAAC080E-363E-4B8D-BFA0-4E62E6D2C55B}" type="slidenum">
              <a:rPr lang="zh-CN" altLang="en-US" smtClean="0"/>
              <a:t>16</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sym typeface="+mn-ea"/>
              </a:rPr>
              <a:t>放到研发部最后一</a:t>
            </a:r>
            <a:r>
              <a:rPr lang="en-US" altLang="zh-CN">
                <a:sym typeface="+mn-ea"/>
              </a:rPr>
              <a:t>part</a:t>
            </a:r>
            <a:r>
              <a:rPr lang="zh-CN" altLang="en-US">
                <a:sym typeface="+mn-ea"/>
              </a:rPr>
              <a:t>， 主题：</a:t>
            </a:r>
            <a:r>
              <a:rPr lang="en-US" altLang="zh-CN">
                <a:sym typeface="+mn-ea"/>
              </a:rPr>
              <a:t>6COM</a:t>
            </a:r>
            <a:r>
              <a:rPr lang="zh-CN" altLang="en-US">
                <a:sym typeface="+mn-ea"/>
              </a:rPr>
              <a:t>业务运用场景</a:t>
            </a:r>
            <a:endParaRPr lang="zh-CN" altLang="en-US"/>
          </a:p>
          <a:p>
            <a:endParaRPr lang="zh-CN" altLang="en-US"/>
          </a:p>
        </p:txBody>
      </p:sp>
      <p:sp>
        <p:nvSpPr>
          <p:cNvPr id="4" name="灯片编号占位符 3"/>
          <p:cNvSpPr>
            <a:spLocks noGrp="1"/>
          </p:cNvSpPr>
          <p:nvPr>
            <p:ph type="sldNum" sz="quarter" idx="10"/>
          </p:nvPr>
        </p:nvSpPr>
        <p:spPr/>
        <p:txBody>
          <a:bodyPr/>
          <a:lstStyle/>
          <a:p>
            <a:fld id="{EAAC080E-363E-4B8D-BFA0-4E62E6D2C55B}" type="slidenum">
              <a:rPr lang="zh-CN" altLang="en-US" smtClean="0"/>
              <a:t>17</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图片拍真实点</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这个放在生产部分介绍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也放在生产部分介绍</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放在生产环节</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25</a:t>
            </a:fld>
            <a:endParaRPr lang="zh-CN" altLang="en-US"/>
          </a:p>
        </p:txBody>
      </p:sp>
    </p:spTree>
    <p:extLst>
      <p:ext uri="{BB962C8B-B14F-4D97-AF65-F5344CB8AC3E}">
        <p14:creationId xmlns:p14="http://schemas.microsoft.com/office/powerpoint/2010/main" val="1636352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可以拍一张专业的我们测试有的所有交换机的图片</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证书放在优势主打产品后面， 然后</a:t>
            </a:r>
            <a:r>
              <a:rPr lang="en-US" altLang="zh-CN"/>
              <a:t>ce </a:t>
            </a:r>
            <a:r>
              <a:rPr lang="zh-CN" altLang="en-US"/>
              <a:t>这些证书放在</a:t>
            </a:r>
            <a:r>
              <a:rPr lang="en-US" altLang="zh-CN"/>
              <a:t>TUV and ISO </a:t>
            </a:r>
            <a:r>
              <a:rPr lang="zh-CN" altLang="en-US"/>
              <a:t>后面， 位置调换下</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放到业务部的第三</a:t>
            </a:r>
            <a:r>
              <a:rPr lang="en-US" altLang="zh-CN" dirty="0">
                <a:sym typeface="+mn-ea"/>
              </a:rPr>
              <a:t>part</a:t>
            </a:r>
            <a:r>
              <a:rPr lang="zh-CN" altLang="en-US" dirty="0">
                <a:sym typeface="+mn-ea"/>
              </a:rPr>
              <a:t>第一个环节， 主题：</a:t>
            </a:r>
            <a:r>
              <a:rPr lang="en-US" altLang="zh-CN" dirty="0">
                <a:sym typeface="+mn-ea"/>
              </a:rPr>
              <a:t>6COM</a:t>
            </a:r>
            <a:r>
              <a:rPr lang="zh-CN" altLang="en-US" dirty="0">
                <a:sym typeface="+mn-ea"/>
              </a:rPr>
              <a:t>服务项目</a:t>
            </a:r>
            <a:endParaRPr lang="zh-CN" altLang="en-US" dirty="0"/>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把这个可以加到我们的客户里面即可</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主题：</a:t>
            </a:r>
            <a:r>
              <a:rPr lang="en-US" altLang="zh-CN" dirty="0"/>
              <a:t>6COM </a:t>
            </a:r>
            <a:r>
              <a:rPr lang="zh-CN" altLang="en-US" dirty="0"/>
              <a:t>服务： 品质，交期，账期，售前售后支持</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放在后面业务市场部分介绍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47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49</a:t>
            </a:fld>
            <a:endParaRPr lang="zh-CN" altLang="en-US"/>
          </a:p>
        </p:txBody>
      </p:sp>
    </p:spTree>
    <p:extLst>
      <p:ext uri="{BB962C8B-B14F-4D97-AF65-F5344CB8AC3E}">
        <p14:creationId xmlns:p14="http://schemas.microsoft.com/office/powerpoint/2010/main" val="635603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a:t>
            </a:fld>
            <a:endParaRPr lang="zh-CN" altLang="en-US"/>
          </a:p>
        </p:txBody>
      </p:sp>
    </p:spTree>
    <p:extLst>
      <p:ext uri="{BB962C8B-B14F-4D97-AF65-F5344CB8AC3E}">
        <p14:creationId xmlns:p14="http://schemas.microsoft.com/office/powerpoint/2010/main" val="1015538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架构图需更新</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放在研发团队的下一</a:t>
            </a:r>
            <a:r>
              <a:rPr lang="en-US" altLang="zh-CN" dirty="0"/>
              <a:t>part</a:t>
            </a:r>
            <a:r>
              <a:rPr lang="zh-CN" altLang="en-US" dirty="0"/>
              <a:t>， 然后插入公司主要优势优势产品， 简单介绍卖点</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2020-12-07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2020-12-07</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665946"/>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hyperlink" Target="http://www.elecfans.com/dianzichangshi/20171204593673.html" TargetMode="External"/><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5.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18" Type="http://schemas.openxmlformats.org/officeDocument/2006/relationships/image" Target="../media/image70.jpeg"/><Relationship Id="rId3" Type="http://schemas.openxmlformats.org/officeDocument/2006/relationships/image" Target="../media/image56.png"/><Relationship Id="rId21" Type="http://schemas.openxmlformats.org/officeDocument/2006/relationships/image" Target="../media/image73.png"/><Relationship Id="rId7" Type="http://schemas.openxmlformats.org/officeDocument/2006/relationships/image" Target="../media/image60.png"/><Relationship Id="rId12" Type="http://schemas.microsoft.com/office/2007/relationships/hdphoto" Target="../media/hdphoto2.wdp"/><Relationship Id="rId17" Type="http://schemas.openxmlformats.org/officeDocument/2006/relationships/image" Target="../media/image69.png"/><Relationship Id="rId2" Type="http://schemas.openxmlformats.org/officeDocument/2006/relationships/notesSlide" Target="../notesSlides/notesSlide27.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3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jpeg"/><Relationship Id="rId15" Type="http://schemas.openxmlformats.org/officeDocument/2006/relationships/image" Target="../media/image67.png"/><Relationship Id="rId10" Type="http://schemas.openxmlformats.org/officeDocument/2006/relationships/image" Target="../media/image63.png"/><Relationship Id="rId19" Type="http://schemas.openxmlformats.org/officeDocument/2006/relationships/image" Target="../media/image71.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6.png"/><Relationship Id="rId22"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28.xml"/><Relationship Id="rId1" Type="http://schemas.openxmlformats.org/officeDocument/2006/relationships/slideLayout" Target="../slideLayouts/slideLayout35.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3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jpe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jpeg"/><Relationship Id="rId17" Type="http://schemas.openxmlformats.org/officeDocument/2006/relationships/image" Target="../media/image109.png"/><Relationship Id="rId25" Type="http://schemas.openxmlformats.org/officeDocument/2006/relationships/image" Target="../media/image117.png"/><Relationship Id="rId2" Type="http://schemas.openxmlformats.org/officeDocument/2006/relationships/notesSlide" Target="../notesSlides/notesSlide31.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35.xml"/><Relationship Id="rId6" Type="http://schemas.openxmlformats.org/officeDocument/2006/relationships/image" Target="../media/image98.jpeg"/><Relationship Id="rId11" Type="http://schemas.openxmlformats.org/officeDocument/2006/relationships/image" Target="../media/image103.png"/><Relationship Id="rId24" Type="http://schemas.openxmlformats.org/officeDocument/2006/relationships/image" Target="../media/image116.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jpeg"/><Relationship Id="rId28" Type="http://schemas.openxmlformats.org/officeDocument/2006/relationships/image" Target="../media/image120.png"/><Relationship Id="rId10" Type="http://schemas.openxmlformats.org/officeDocument/2006/relationships/image" Target="../media/image102.jpeg"/><Relationship Id="rId19" Type="http://schemas.openxmlformats.org/officeDocument/2006/relationships/image" Target="../media/image111.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jpeg"/><Relationship Id="rId22" Type="http://schemas.openxmlformats.org/officeDocument/2006/relationships/image" Target="../media/image114.png"/><Relationship Id="rId27" Type="http://schemas.openxmlformats.org/officeDocument/2006/relationships/image" Target="../media/image119.png"/></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image" Target="../media/image124.png"/><Relationship Id="rId11" Type="http://schemas.microsoft.com/office/2007/relationships/hdphoto" Target="../media/hdphoto4.wdp"/><Relationship Id="rId5" Type="http://schemas.openxmlformats.org/officeDocument/2006/relationships/image" Target="../media/image123.png"/><Relationship Id="rId10" Type="http://schemas.openxmlformats.org/officeDocument/2006/relationships/image" Target="../media/image128.png"/><Relationship Id="rId4" Type="http://schemas.microsoft.com/office/2007/relationships/hdphoto" Target="../media/hdphoto3.wdp"/><Relationship Id="rId9" Type="http://schemas.openxmlformats.org/officeDocument/2006/relationships/image" Target="../media/image127.png"/></Relationships>
</file>

<file path=ppt/slides/_rels/slide4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35.xml"/><Relationship Id="rId4" Type="http://schemas.microsoft.com/office/2007/relationships/hdphoto" Target="../media/hdphoto5.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t>深圳市赛克斯康科技有限公司</a:t>
            </a:r>
            <a:endParaRPr lang="zh-CN" altLang="zh-CN" dirty="0" smtClean="0">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光模块研发流程</a:t>
            </a:r>
            <a:endParaRPr lang="zh-CN" altLang="en-US" dirty="0"/>
          </a:p>
        </p:txBody>
      </p:sp>
      <p:sp>
        <p:nvSpPr>
          <p:cNvPr id="3" name="内容占位符 2"/>
          <p:cNvSpPr>
            <a:spLocks noGrp="1"/>
          </p:cNvSpPr>
          <p:nvPr>
            <p:ph idx="1"/>
          </p:nvPr>
        </p:nvSpPr>
        <p:spPr>
          <a:xfrm>
            <a:off x="838200" y="4383155"/>
            <a:ext cx="10515600" cy="2111859"/>
          </a:xfrm>
        </p:spPr>
        <p:txBody>
          <a:bodyPr>
            <a:normAutofit fontScale="62500" lnSpcReduction="20000"/>
          </a:bodyPr>
          <a:lstStyle/>
          <a:p>
            <a:r>
              <a:rPr lang="en-US" altLang="zh-CN" sz="1800" dirty="0"/>
              <a:t>1.</a:t>
            </a:r>
            <a:r>
              <a:rPr lang="zh-CN" altLang="en-US" sz="1800" dirty="0"/>
              <a:t>方案确定：确定好模块的框架和功能。</a:t>
            </a:r>
            <a:br>
              <a:rPr lang="zh-CN" altLang="en-US" sz="1800" dirty="0"/>
            </a:br>
            <a:r>
              <a:rPr lang="zh-CN" altLang="en-US" sz="1800" dirty="0"/>
              <a:t/>
            </a:r>
            <a:br>
              <a:rPr lang="zh-CN" altLang="en-US" sz="1800" dirty="0"/>
            </a:br>
            <a:r>
              <a:rPr lang="en-US" altLang="zh-CN" sz="1800" dirty="0"/>
              <a:t>2.</a:t>
            </a:r>
            <a:r>
              <a:rPr lang="zh-CN" altLang="en-US" sz="1800" dirty="0"/>
              <a:t>元器件选型：选型包括光组件（</a:t>
            </a:r>
            <a:r>
              <a:rPr lang="en-US" altLang="zh-CN" sz="1800" dirty="0"/>
              <a:t>TOSA,ROSA,BOSA)</a:t>
            </a:r>
            <a:r>
              <a:rPr lang="zh-CN" altLang="en-US" sz="1800" dirty="0"/>
              <a:t>选型、</a:t>
            </a:r>
            <a:r>
              <a:rPr lang="en-US" altLang="zh-CN" sz="1800" dirty="0"/>
              <a:t>IC</a:t>
            </a:r>
            <a:r>
              <a:rPr lang="zh-CN" altLang="en-US" sz="1800" dirty="0"/>
              <a:t>选型和样品请购。</a:t>
            </a:r>
            <a:br>
              <a:rPr lang="zh-CN" altLang="en-US" sz="1800" dirty="0"/>
            </a:br>
            <a:r>
              <a:rPr lang="zh-CN" altLang="en-US" sz="1800" dirty="0"/>
              <a:t/>
            </a:r>
            <a:br>
              <a:rPr lang="zh-CN" altLang="en-US" sz="1800" dirty="0"/>
            </a:br>
            <a:r>
              <a:rPr lang="en-US" altLang="zh-CN" sz="1800" dirty="0"/>
              <a:t>3.</a:t>
            </a:r>
            <a:r>
              <a:rPr lang="zh-CN" altLang="en-US" sz="1800" dirty="0"/>
              <a:t>原理图设计</a:t>
            </a:r>
            <a:r>
              <a:rPr lang="en-US" altLang="zh-CN" sz="1800" dirty="0"/>
              <a:t>:</a:t>
            </a:r>
            <a:r>
              <a:rPr lang="zh-CN" altLang="en-US" sz="1800" dirty="0"/>
              <a:t>包括</a:t>
            </a:r>
            <a:r>
              <a:rPr lang="en-US" altLang="zh-CN" sz="1800" dirty="0"/>
              <a:t>MCU</a:t>
            </a:r>
            <a:r>
              <a:rPr lang="zh-CN" altLang="en-US" sz="1800" dirty="0"/>
              <a:t>控制电路、模块功能电力设计和电源电路设计。</a:t>
            </a:r>
            <a:br>
              <a:rPr lang="zh-CN" altLang="en-US" sz="1800" dirty="0"/>
            </a:br>
            <a:r>
              <a:rPr lang="zh-CN" altLang="en-US" sz="1800" dirty="0"/>
              <a:t/>
            </a:r>
            <a:br>
              <a:rPr lang="zh-CN" altLang="en-US" sz="1800" dirty="0"/>
            </a:br>
            <a:r>
              <a:rPr lang="en-US" altLang="zh-CN" sz="1800" dirty="0"/>
              <a:t>4.PCB</a:t>
            </a:r>
            <a:r>
              <a:rPr lang="zh-CN" altLang="en-US" sz="1800" dirty="0"/>
              <a:t>设计：包括信号完整性设计和高速电路仿真，这些工作大概耗时约半个月到一个月。</a:t>
            </a:r>
            <a:br>
              <a:rPr lang="zh-CN" altLang="en-US" sz="1800" dirty="0"/>
            </a:br>
            <a:r>
              <a:rPr lang="zh-CN" altLang="en-US" sz="1800" dirty="0"/>
              <a:t/>
            </a:r>
            <a:br>
              <a:rPr lang="zh-CN" altLang="en-US" sz="1800" dirty="0"/>
            </a:br>
            <a:r>
              <a:rPr lang="en-US" altLang="zh-CN" sz="1800" dirty="0"/>
              <a:t>5.PCB</a:t>
            </a:r>
            <a:r>
              <a:rPr lang="zh-CN" altLang="en-US" sz="1800" dirty="0"/>
              <a:t>制板：我司需要提供</a:t>
            </a:r>
            <a:r>
              <a:rPr lang="en-US" altLang="zh-CN" sz="1800" dirty="0"/>
              <a:t>PCB</a:t>
            </a:r>
            <a:r>
              <a:rPr lang="zh-CN" altLang="en-US" sz="1800" dirty="0"/>
              <a:t>加工文件和</a:t>
            </a:r>
            <a:r>
              <a:rPr lang="en-US" altLang="zh-CN" sz="1800" dirty="0"/>
              <a:t>Gerber</a:t>
            </a:r>
            <a:r>
              <a:rPr lang="zh-CN" altLang="en-US" sz="1800" dirty="0"/>
              <a:t>文件个给制版厂进行</a:t>
            </a:r>
            <a:r>
              <a:rPr lang="en-US" altLang="zh-CN" sz="1800" dirty="0"/>
              <a:t>PCB</a:t>
            </a:r>
            <a:r>
              <a:rPr lang="zh-CN" altLang="en-US" sz="1800" dirty="0"/>
              <a:t>板的制作。</a:t>
            </a:r>
            <a:br>
              <a:rPr lang="zh-CN" altLang="en-US" sz="1800" dirty="0"/>
            </a:br>
            <a:r>
              <a:rPr lang="zh-CN" altLang="en-US" sz="1800" dirty="0"/>
              <a:t/>
            </a:r>
            <a:br>
              <a:rPr lang="zh-CN" altLang="en-US" sz="1800" dirty="0"/>
            </a:br>
            <a:r>
              <a:rPr lang="en-US" altLang="zh-CN" sz="1800" dirty="0"/>
              <a:t>6.PCB</a:t>
            </a:r>
            <a:r>
              <a:rPr lang="zh-CN" altLang="en-US" sz="1800" dirty="0"/>
              <a:t>板贴片：在</a:t>
            </a:r>
            <a:r>
              <a:rPr lang="en-US" altLang="zh-CN" sz="1800" dirty="0"/>
              <a:t>PCB</a:t>
            </a:r>
            <a:r>
              <a:rPr lang="zh-CN" altLang="en-US" sz="1800" dirty="0"/>
              <a:t>基础上进行加工，是一项复杂繁多的工艺流程。制版厂需把光绘文件给贴片厂，我司则要提供贴状图</a:t>
            </a:r>
            <a:r>
              <a:rPr lang="en-US" altLang="zh-CN" sz="1800" dirty="0"/>
              <a:t>/</a:t>
            </a:r>
            <a:r>
              <a:rPr lang="zh-CN" altLang="en-US" sz="1800" dirty="0"/>
              <a:t>贴装表给贴片厂。</a:t>
            </a:r>
            <a:br>
              <a:rPr lang="zh-CN" altLang="en-US" sz="1800" dirty="0"/>
            </a:br>
            <a:r>
              <a:rPr lang="zh-CN" altLang="en-US" sz="1800" dirty="0"/>
              <a:t/>
            </a:r>
            <a:br>
              <a:rPr lang="zh-CN" altLang="en-US" sz="1800" dirty="0"/>
            </a:br>
            <a:r>
              <a:rPr lang="en-US" altLang="zh-CN" sz="1800" dirty="0"/>
              <a:t>7.</a:t>
            </a:r>
            <a:r>
              <a:rPr lang="zh-CN" altLang="en-US" sz="1800" dirty="0"/>
              <a:t>光模块性能调试：要进行发射、接收调试和协议功能调试，还要测试通光度、光功率、灵敏度、电流、电压和眼图，看它们是否正常，虽然我们一句话带过，但是整个过程集聚了整个研发团队的汗水和心血，每款产品都是他们智慧的结晶。</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58" y="916262"/>
            <a:ext cx="6927764" cy="32871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公司主要优势优势产品</a:t>
            </a:r>
          </a:p>
        </p:txBody>
      </p:sp>
      <p:pic>
        <p:nvPicPr>
          <p:cNvPr id="2050" name="Picture 2" descr="为什么要选择兼容光模块，兼容光模块比原装品牌光模块有优势吗？ - 知乎"/>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2500" y="1621079"/>
            <a:ext cx="102870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501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为什么选择我们（优势产品卖点）</a:t>
            </a:r>
            <a:endParaRPr lang="zh-CN" altLang="en-US" dirty="0"/>
          </a:p>
        </p:txBody>
      </p:sp>
      <p:sp>
        <p:nvSpPr>
          <p:cNvPr id="3" name="内容占位符 2"/>
          <p:cNvSpPr>
            <a:spLocks noGrp="1"/>
          </p:cNvSpPr>
          <p:nvPr>
            <p:ph idx="1"/>
          </p:nvPr>
        </p:nvSpPr>
        <p:spPr>
          <a:xfrm>
            <a:off x="838200" y="1825624"/>
            <a:ext cx="10515600" cy="5123815"/>
          </a:xfrm>
        </p:spPr>
        <p:txBody>
          <a:bodyPr>
            <a:normAutofit/>
          </a:bodyPr>
          <a:lstStyle/>
          <a:p>
            <a:r>
              <a:rPr lang="en-US" altLang="zh-CN" dirty="0" smtClean="0"/>
              <a:t>1</a:t>
            </a:r>
            <a:r>
              <a:rPr lang="en-US" altLang="zh-CN" dirty="0"/>
              <a:t>. </a:t>
            </a:r>
            <a:r>
              <a:rPr lang="zh-CN" altLang="en-US" dirty="0"/>
              <a:t>等值不等价的多种选择，优质更</a:t>
            </a:r>
            <a:r>
              <a:rPr lang="zh-CN" altLang="en-US" dirty="0" smtClean="0"/>
              <a:t>优惠</a:t>
            </a:r>
            <a:endParaRPr lang="en-US" altLang="zh-CN" dirty="0" smtClean="0"/>
          </a:p>
          <a:p>
            <a:r>
              <a:rPr lang="zh-CN" altLang="en-US" sz="1900" dirty="0"/>
              <a:t>市场上有很多种类型的设备，需要搭配不同类型的光模块</a:t>
            </a:r>
            <a:r>
              <a:rPr lang="zh-CN" altLang="en-US" sz="1900" dirty="0" smtClean="0"/>
              <a:t>，作为</a:t>
            </a:r>
            <a:r>
              <a:rPr lang="zh-CN" altLang="en-US" sz="1900" dirty="0"/>
              <a:t>第三方兼容光模块的</a:t>
            </a:r>
            <a:r>
              <a:rPr lang="zh-CN" altLang="en-US" sz="1900" dirty="0" smtClean="0"/>
              <a:t>厂家，我们可以</a:t>
            </a:r>
            <a:r>
              <a:rPr lang="zh-CN" altLang="en-US" sz="1900" dirty="0"/>
              <a:t>提供同样功能的产品，但价格具备有相当大的优势， 能让客户得到最大的利益化和认可。</a:t>
            </a:r>
            <a:endParaRPr lang="en-US" altLang="zh-CN" sz="1900" dirty="0" smtClean="0"/>
          </a:p>
          <a:p>
            <a:r>
              <a:rPr lang="en-US" altLang="zh-CN" dirty="0" smtClean="0"/>
              <a:t>2</a:t>
            </a:r>
            <a:r>
              <a:rPr lang="en-US" altLang="zh-CN" dirty="0"/>
              <a:t>. </a:t>
            </a:r>
            <a:r>
              <a:rPr lang="zh-CN" altLang="en-US" dirty="0"/>
              <a:t>更有竞争力的</a:t>
            </a:r>
            <a:r>
              <a:rPr lang="zh-CN" altLang="en-US" dirty="0" smtClean="0"/>
              <a:t>价格</a:t>
            </a:r>
            <a:endParaRPr lang="en-US" altLang="zh-CN" dirty="0" smtClean="0"/>
          </a:p>
          <a:p>
            <a:pPr marL="0" indent="0">
              <a:buNone/>
            </a:pPr>
            <a:r>
              <a:rPr lang="zh-CN" altLang="en-US" sz="1800" dirty="0" smtClean="0"/>
              <a:t>   使用</a:t>
            </a:r>
            <a:r>
              <a:rPr lang="zh-CN" altLang="en-US" sz="1800" dirty="0"/>
              <a:t>兼容的光模块，不仅可以让你节约一大笔费用，也可以达到相同的效果，兼容性强，运行稳定。</a:t>
            </a:r>
            <a:endParaRPr lang="zh-CN" altLang="en-US" sz="1800" dirty="0"/>
          </a:p>
          <a:p>
            <a:r>
              <a:rPr lang="en-US" altLang="zh-CN" dirty="0"/>
              <a:t>3.</a:t>
            </a:r>
            <a:r>
              <a:rPr lang="zh-CN" altLang="en-US" dirty="0"/>
              <a:t>更好的质量</a:t>
            </a:r>
            <a:r>
              <a:rPr lang="zh-CN" altLang="en-US" dirty="0" smtClean="0"/>
              <a:t>保障</a:t>
            </a:r>
            <a:endParaRPr lang="en-US" altLang="zh-CN" dirty="0" smtClean="0"/>
          </a:p>
          <a:p>
            <a:r>
              <a:rPr lang="zh-CN" altLang="en-US" sz="1900" dirty="0"/>
              <a:t>售后服务是至关重要的，兼容品牌的光模块不仅能使你成本降低，并且还可以享受</a:t>
            </a:r>
            <a:r>
              <a:rPr lang="en-US" altLang="zh-CN" sz="1900" dirty="0"/>
              <a:t>3</a:t>
            </a:r>
            <a:r>
              <a:rPr lang="zh-CN" altLang="en-US" sz="1900" dirty="0"/>
              <a:t>年有效的质保服务，能给你更好的质量保障。如：原装思科模块质保</a:t>
            </a:r>
            <a:r>
              <a:rPr lang="en-US" altLang="zh-CN" sz="1900" dirty="0"/>
              <a:t>1</a:t>
            </a:r>
            <a:r>
              <a:rPr lang="zh-CN" altLang="en-US" sz="1900" dirty="0"/>
              <a:t>年。</a:t>
            </a:r>
            <a:endParaRPr lang="zh-CN" altLang="en-US" sz="1900" dirty="0"/>
          </a:p>
          <a:p>
            <a:r>
              <a:rPr lang="en-US" altLang="zh-CN" dirty="0"/>
              <a:t>4.</a:t>
            </a:r>
            <a:r>
              <a:rPr lang="zh-CN" altLang="en-US" dirty="0"/>
              <a:t>支持多样化的</a:t>
            </a:r>
            <a:r>
              <a:rPr lang="zh-CN" altLang="en-US" dirty="0" smtClean="0"/>
              <a:t>定制</a:t>
            </a:r>
            <a:endParaRPr lang="en-US" altLang="zh-CN" dirty="0" smtClean="0"/>
          </a:p>
          <a:p>
            <a:r>
              <a:rPr lang="en-US" altLang="zh-CN" sz="1800" dirty="0" smtClean="0"/>
              <a:t>Logo </a:t>
            </a:r>
            <a:r>
              <a:rPr lang="zh-CN" altLang="en-US" sz="1800" dirty="0" smtClean="0"/>
              <a:t>厂家商 兼容等等可以按客户要求进行定制</a:t>
            </a:r>
            <a:endParaRPr lang="zh-CN" altLang="en-US" sz="1800" dirty="0"/>
          </a:p>
          <a:p>
            <a:endParaRPr lang="zh-CN" altLang="en-US" dirty="0"/>
          </a:p>
        </p:txBody>
      </p:sp>
    </p:spTree>
    <p:extLst>
      <p:ext uri="{BB962C8B-B14F-4D97-AF65-F5344CB8AC3E}">
        <p14:creationId xmlns:p14="http://schemas.microsoft.com/office/powerpoint/2010/main" val="481894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可调谐激光解决方案</a:t>
            </a:r>
            <a:endParaRPr lang="zh-CN" altLang="en-US" dirty="0"/>
          </a:p>
        </p:txBody>
      </p:sp>
      <p:pic>
        <p:nvPicPr>
          <p:cNvPr id="3074" name="Picture 2" descr="http://gb.6comgiga.com/imageRepository/f92d1c53-871b-45fc-8452-92d62f7022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575" y="1117116"/>
            <a:ext cx="8824302" cy="4997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FTTX</a:t>
            </a:r>
            <a:r>
              <a:rPr lang="zh-CN" altLang="en-US" dirty="0"/>
              <a:t>网络解决方案</a:t>
            </a:r>
          </a:p>
        </p:txBody>
      </p:sp>
      <p:pic>
        <p:nvPicPr>
          <p:cNvPr id="4098" name="Picture 2" descr="http://gb.6comgiga.com/imageRepository/07500c7f-6ce3-4176-a4e5-80e2a36d63b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443" y="1027906"/>
            <a:ext cx="9124122" cy="5134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电信网络解决方案</a:t>
            </a:r>
          </a:p>
        </p:txBody>
      </p:sp>
      <p:pic>
        <p:nvPicPr>
          <p:cNvPr id="5122" name="Picture 2" descr="http://gb.6comgiga.com/imageRepository/dd44714f-1397-48eb-ad5c-f2fc0319bfc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86" y="1178408"/>
            <a:ext cx="8925339" cy="4576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6663055" cy="521970"/>
          </a:xfrm>
          <a:prstGeom prst="rect">
            <a:avLst/>
          </a:prstGeom>
        </p:spPr>
        <p:txBody>
          <a:bodyPr wrap="none">
            <a:spAutoFit/>
          </a:bodyPr>
          <a:lstStyle/>
          <a:p>
            <a:pPr>
              <a:defRPr/>
            </a:pPr>
            <a:r>
              <a:rPr lang="en-US" altLang="zh-CN" sz="2800" dirty="0">
                <a:cs typeface="+mn-ea"/>
                <a:sym typeface="+mn-lt"/>
              </a:rPr>
              <a:t>移动网和5G光传输-前传/中传/回传光模块</a:t>
            </a:r>
          </a:p>
        </p:txBody>
      </p:sp>
      <p:sp>
        <p:nvSpPr>
          <p:cNvPr id="33" name="TextBox 80"/>
          <p:cNvSpPr txBox="1">
            <a:spLocks noChangeArrowheads="1"/>
          </p:cNvSpPr>
          <p:nvPr/>
        </p:nvSpPr>
        <p:spPr bwMode="auto">
          <a:xfrm>
            <a:off x="2689813" y="685776"/>
            <a:ext cx="184731" cy="461665"/>
          </a:xfrm>
          <a:prstGeom prst="rect">
            <a:avLst/>
          </a:prstGeom>
          <a:noFill/>
          <a:ln w="9525">
            <a:noFill/>
            <a:miter lim="800000"/>
          </a:ln>
        </p:spPr>
        <p:txBody>
          <a:bodyPr wrap="none">
            <a:spAutoFit/>
          </a:bodyPr>
          <a:lstStyle/>
          <a:p>
            <a:endParaRPr lang="en-US" sz="2400" b="1" dirty="0">
              <a:cs typeface="+mn-ea"/>
              <a:sym typeface="+mn-lt"/>
            </a:endParaRPr>
          </a:p>
        </p:txBody>
      </p:sp>
      <p:sp>
        <p:nvSpPr>
          <p:cNvPr id="34" name="矩形 28"/>
          <p:cNvSpPr>
            <a:spLocks noChangeArrowheads="1"/>
          </p:cNvSpPr>
          <p:nvPr/>
        </p:nvSpPr>
        <p:spPr bwMode="auto">
          <a:xfrm>
            <a:off x="1891008" y="5176449"/>
            <a:ext cx="2682530"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FF0000"/>
                </a:solidFill>
                <a:cs typeface="+mn-ea"/>
                <a:sym typeface="+mn-lt"/>
              </a:rPr>
              <a:t>2G/3G/4G  LTE移动基站回传光模块</a:t>
            </a:r>
          </a:p>
        </p:txBody>
      </p:sp>
      <p:pic>
        <p:nvPicPr>
          <p:cNvPr id="35"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82286" y="5491127"/>
            <a:ext cx="860016" cy="58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6"/>
          <p:cNvSpPr txBox="1">
            <a:spLocks noChangeArrowheads="1"/>
          </p:cNvSpPr>
          <p:nvPr/>
        </p:nvSpPr>
        <p:spPr bwMode="auto">
          <a:xfrm>
            <a:off x="5077595" y="6036528"/>
            <a:ext cx="1640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 25G</a:t>
            </a:r>
            <a:r>
              <a:rPr lang="zh-CN" altLang="en-US" sz="900" dirty="0">
                <a:latin typeface="+mn-lt"/>
                <a:ea typeface="+mn-ea"/>
                <a:cs typeface="+mn-ea"/>
                <a:sym typeface="+mn-lt"/>
              </a:rPr>
              <a:t> </a:t>
            </a:r>
            <a:r>
              <a:rPr lang="en-US" altLang="zh-CN" sz="900" dirty="0">
                <a:latin typeface="+mn-lt"/>
                <a:ea typeface="+mn-ea"/>
                <a:cs typeface="+mn-ea"/>
                <a:sym typeface="+mn-lt"/>
              </a:rPr>
              <a:t>SFP28</a:t>
            </a:r>
            <a:r>
              <a:rPr lang="zh-CN" altLang="en-US" sz="900" dirty="0">
                <a:latin typeface="+mn-lt"/>
                <a:ea typeface="+mn-ea"/>
                <a:cs typeface="+mn-ea"/>
                <a:sym typeface="+mn-lt"/>
              </a:rPr>
              <a:t> </a:t>
            </a:r>
            <a:r>
              <a:rPr lang="en-US" altLang="zh-CN" sz="900" dirty="0">
                <a:latin typeface="+mn-lt"/>
                <a:ea typeface="+mn-ea"/>
                <a:cs typeface="+mn-ea"/>
                <a:sym typeface="+mn-lt"/>
              </a:rPr>
              <a:t>SR/LR/ER BIDI</a:t>
            </a:r>
          </a:p>
          <a:p>
            <a:pPr eaLnBrk="1" hangingPunct="1"/>
            <a:r>
              <a:rPr lang="en-US" altLang="zh-CN" sz="900" dirty="0">
                <a:latin typeface="+mn-lt"/>
                <a:ea typeface="+mn-ea"/>
                <a:cs typeface="+mn-ea"/>
                <a:sym typeface="+mn-lt"/>
              </a:rPr>
              <a:t>25G LAN-WDM / DWDM ER</a:t>
            </a:r>
          </a:p>
        </p:txBody>
      </p:sp>
      <p:pic>
        <p:nvPicPr>
          <p:cNvPr id="37" name="图片 3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470082" y="5460464"/>
            <a:ext cx="734290" cy="57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0"/>
          <p:cNvSpPr txBox="1">
            <a:spLocks noChangeArrowheads="1"/>
          </p:cNvSpPr>
          <p:nvPr/>
        </p:nvSpPr>
        <p:spPr bwMode="auto">
          <a:xfrm>
            <a:off x="8908182" y="6066025"/>
            <a:ext cx="174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cs typeface="+mn-ea"/>
                <a:sym typeface="+mn-lt"/>
              </a:rPr>
              <a:t>200G LR4/ER4</a:t>
            </a:r>
          </a:p>
          <a:p>
            <a:pPr eaLnBrk="1" hangingPunct="1"/>
            <a:r>
              <a:rPr lang="en-US" altLang="zh-CN" sz="900" dirty="0">
                <a:cs typeface="+mn-ea"/>
                <a:sym typeface="+mn-lt"/>
              </a:rPr>
              <a:t>100G/200G/400G DCO ZR</a:t>
            </a:r>
          </a:p>
        </p:txBody>
      </p:sp>
      <p:pic>
        <p:nvPicPr>
          <p:cNvPr id="39"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3414592" y="5533598"/>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43"/>
          <p:cNvSpPr>
            <a:spLocks noChangeArrowheads="1"/>
          </p:cNvSpPr>
          <p:nvPr/>
        </p:nvSpPr>
        <p:spPr bwMode="auto">
          <a:xfrm>
            <a:off x="3316317" y="6130007"/>
            <a:ext cx="8034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10GE SFP+</a:t>
            </a:r>
          </a:p>
        </p:txBody>
      </p:sp>
      <p:cxnSp>
        <p:nvCxnSpPr>
          <p:cNvPr id="41" name="直接连接符 106"/>
          <p:cNvCxnSpPr/>
          <p:nvPr/>
        </p:nvCxnSpPr>
        <p:spPr bwMode="auto">
          <a:xfrm flipH="1">
            <a:off x="1826808" y="6396567"/>
            <a:ext cx="8648636" cy="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106"/>
          <p:cNvCxnSpPr/>
          <p:nvPr/>
        </p:nvCxnSpPr>
        <p:spPr bwMode="auto">
          <a:xfrm>
            <a:off x="4861570" y="5248655"/>
            <a:ext cx="0" cy="1147912"/>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43"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2056860" y="5509194"/>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8"/>
          <p:cNvSpPr>
            <a:spLocks noChangeArrowheads="1"/>
          </p:cNvSpPr>
          <p:nvPr/>
        </p:nvSpPr>
        <p:spPr bwMode="auto">
          <a:xfrm>
            <a:off x="1901709" y="6140928"/>
            <a:ext cx="8483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a:latin typeface="+mn-lt"/>
                <a:ea typeface="+mn-ea"/>
                <a:cs typeface="+mn-ea"/>
                <a:sym typeface="+mn-lt"/>
              </a:rPr>
              <a:t>3G/6G SFP+</a:t>
            </a:r>
          </a:p>
        </p:txBody>
      </p:sp>
      <p:sp>
        <p:nvSpPr>
          <p:cNvPr id="47" name="TextBox 96"/>
          <p:cNvSpPr txBox="1">
            <a:spLocks noChangeArrowheads="1"/>
          </p:cNvSpPr>
          <p:nvPr/>
        </p:nvSpPr>
        <p:spPr bwMode="auto">
          <a:xfrm>
            <a:off x="6269155" y="6144295"/>
            <a:ext cx="21191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750" dirty="0">
                <a:latin typeface="+mn-lt"/>
                <a:ea typeface="+mn-ea"/>
                <a:cs typeface="+mn-ea"/>
                <a:sym typeface="+mn-lt"/>
              </a:rPr>
              <a:t> </a:t>
            </a:r>
          </a:p>
        </p:txBody>
      </p:sp>
      <p:sp>
        <p:nvSpPr>
          <p:cNvPr id="48" name="矩形 47"/>
          <p:cNvSpPr>
            <a:spLocks noChangeArrowheads="1"/>
          </p:cNvSpPr>
          <p:nvPr/>
        </p:nvSpPr>
        <p:spPr bwMode="auto">
          <a:xfrm>
            <a:off x="5613307" y="5184852"/>
            <a:ext cx="196659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latin typeface="+mn-lt"/>
                <a:ea typeface="+mn-ea"/>
                <a:cs typeface="+mn-ea"/>
                <a:sym typeface="+mn-lt"/>
              </a:rPr>
              <a:t>5G</a:t>
            </a:r>
            <a:r>
              <a:rPr lang="zh-CN" altLang="en-US" sz="900" dirty="0">
                <a:solidFill>
                  <a:srgbClr val="C00000"/>
                </a:solidFill>
                <a:latin typeface="+mn-lt"/>
                <a:ea typeface="+mn-ea"/>
                <a:cs typeface="+mn-ea"/>
                <a:sym typeface="+mn-lt"/>
              </a:rPr>
              <a:t> </a:t>
            </a:r>
            <a:r>
              <a:rPr lang="en-US" altLang="zh-CN" sz="900" dirty="0">
                <a:solidFill>
                  <a:srgbClr val="FF0000"/>
                </a:solidFill>
                <a:cs typeface="+mn-ea"/>
                <a:sym typeface="+mn-lt"/>
              </a:rPr>
              <a:t>前传光模块系列</a:t>
            </a:r>
          </a:p>
        </p:txBody>
      </p:sp>
      <p:sp>
        <p:nvSpPr>
          <p:cNvPr id="49" name="矩形 29"/>
          <p:cNvSpPr>
            <a:spLocks noChangeArrowheads="1"/>
          </p:cNvSpPr>
          <p:nvPr/>
        </p:nvSpPr>
        <p:spPr bwMode="auto">
          <a:xfrm>
            <a:off x="7917087" y="5139767"/>
            <a:ext cx="25584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ea typeface="微软雅黑" panose="020B0503020204020204" charset="-122"/>
                <a:sym typeface="+mn-ea"/>
              </a:rPr>
              <a:t>5G </a:t>
            </a:r>
            <a:r>
              <a:rPr lang="en-US" altLang="zh-CN" sz="900">
                <a:solidFill>
                  <a:srgbClr val="C00000"/>
                </a:solidFill>
                <a:ea typeface="微软雅黑" panose="020B0503020204020204" charset="-122"/>
                <a:sym typeface="+mn-ea"/>
              </a:rPr>
              <a:t>中传/回传光模块系列</a:t>
            </a:r>
          </a:p>
        </p:txBody>
      </p:sp>
      <p:pic>
        <p:nvPicPr>
          <p:cNvPr id="50" name="图片 49"/>
          <p:cNvPicPr>
            <a:picLocks noChangeAspect="1"/>
          </p:cNvPicPr>
          <p:nvPr/>
        </p:nvPicPr>
        <p:blipFill rotWithShape="1">
          <a:blip r:embed="rId6" cstate="screen"/>
          <a:srcRect/>
          <a:stretch>
            <a:fillRect/>
          </a:stretch>
        </p:blipFill>
        <p:spPr>
          <a:xfrm>
            <a:off x="6891958" y="5460464"/>
            <a:ext cx="840165" cy="649160"/>
          </a:xfrm>
          <a:prstGeom prst="rect">
            <a:avLst/>
          </a:prstGeom>
        </p:spPr>
      </p:pic>
      <p:sp>
        <p:nvSpPr>
          <p:cNvPr id="51" name="TextBox 40"/>
          <p:cNvSpPr txBox="1">
            <a:spLocks noChangeArrowheads="1"/>
          </p:cNvSpPr>
          <p:nvPr/>
        </p:nvSpPr>
        <p:spPr bwMode="auto">
          <a:xfrm>
            <a:off x="6891958" y="6055000"/>
            <a:ext cx="1930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50G FR/LR/ER </a:t>
            </a:r>
            <a:r>
              <a:rPr lang="en-US" altLang="zh-CN" sz="900" dirty="0" err="1">
                <a:latin typeface="+mn-lt"/>
                <a:ea typeface="+mn-ea"/>
                <a:cs typeface="+mn-ea"/>
                <a:sym typeface="+mn-lt"/>
              </a:rPr>
              <a:t>BiDI</a:t>
            </a:r>
            <a:endParaRPr lang="en-US" altLang="zh-CN" sz="900" dirty="0">
              <a:latin typeface="+mn-lt"/>
              <a:ea typeface="+mn-ea"/>
              <a:cs typeface="+mn-ea"/>
              <a:sym typeface="+mn-lt"/>
            </a:endParaRPr>
          </a:p>
          <a:p>
            <a:pPr eaLnBrk="1" hangingPunct="1"/>
            <a:r>
              <a:rPr lang="en-US" altLang="zh-CN" sz="900" dirty="0">
                <a:latin typeface="+mn-lt"/>
                <a:ea typeface="+mn-ea"/>
                <a:cs typeface="+mn-ea"/>
                <a:sym typeface="+mn-lt"/>
              </a:rPr>
              <a:t>100G CWDM4/LR4/ER4/DWDM</a:t>
            </a:r>
          </a:p>
        </p:txBody>
      </p:sp>
      <p:pic>
        <p:nvPicPr>
          <p:cNvPr id="52" name="图片 51"/>
          <p:cNvPicPr>
            <a:picLocks noChangeAspect="1"/>
          </p:cNvPicPr>
          <p:nvPr/>
        </p:nvPicPr>
        <p:blipFill>
          <a:blip r:embed="rId7" cstate="screen"/>
          <a:stretch>
            <a:fillRect/>
          </a:stretch>
        </p:blipFill>
        <p:spPr>
          <a:xfrm>
            <a:off x="8173938" y="5388457"/>
            <a:ext cx="864096" cy="628341"/>
          </a:xfrm>
          <a:prstGeom prst="rect">
            <a:avLst/>
          </a:prstGeom>
        </p:spPr>
      </p:pic>
      <p:sp>
        <p:nvSpPr>
          <p:cNvPr id="53" name="TextBox 52"/>
          <p:cNvSpPr txBox="1"/>
          <p:nvPr/>
        </p:nvSpPr>
        <p:spPr bwMode="auto">
          <a:xfrm>
            <a:off x="1650408" y="3588518"/>
            <a:ext cx="2448272" cy="1599565"/>
          </a:xfrm>
          <a:prstGeom prst="rect">
            <a:avLst/>
          </a:prstGeom>
          <a:solidFill>
            <a:schemeClr val="bg1"/>
          </a:solidFill>
          <a:ln w="9525">
            <a:noFill/>
            <a:miter lim="800000"/>
          </a:ln>
        </p:spPr>
        <p:txBody>
          <a:bodyPr wrap="square" rtlCol="0">
            <a:spAutoFit/>
          </a:bodyPr>
          <a:lstStyle/>
          <a:p>
            <a:pPr algn="l"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前传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光纤直驱</a:t>
            </a:r>
          </a:p>
          <a:p>
            <a:pPr algn="l" latinLnBrk="1"/>
            <a:r>
              <a:rPr lang="en-US" altLang="zh-CN" sz="1400" dirty="0">
                <a:latin typeface="Calibri" panose="020F0502020204030204" pitchFamily="34" charset="0"/>
                <a:cs typeface="Calibri" panose="020F0502020204030204" pitchFamily="34" charset="0"/>
              </a:rPr>
              <a:t>10G CWDM ZR</a:t>
            </a:r>
          </a:p>
          <a:p>
            <a:pPr algn="l" latinLnBrk="1"/>
            <a:r>
              <a:rPr lang="en-US" altLang="zh-CN" sz="1400" dirty="0">
                <a:latin typeface="Calibri" panose="020F0502020204030204" pitchFamily="34" charset="0"/>
                <a:cs typeface="Calibri" panose="020F0502020204030204" pitchFamily="34" charset="0"/>
              </a:rPr>
              <a:t>10G DWDM ZR</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dirty="0">
                <a:latin typeface="Calibri" panose="020F0502020204030204" pitchFamily="34" charset="0"/>
                <a:cs typeface="Calibri" panose="020F0502020204030204" pitchFamily="34" charset="0"/>
              </a:rPr>
              <a:t>25G SFP28 LR / BIDI LR   </a:t>
            </a:r>
          </a:p>
          <a:p>
            <a:pPr latinLnBrk="1"/>
            <a:r>
              <a:rPr lang="en-US" altLang="zh-CN" sz="1400" dirty="0">
                <a:latin typeface="Calibri" panose="020F0502020204030204" pitchFamily="34" charset="0"/>
                <a:cs typeface="Calibri" panose="020F0502020204030204" pitchFamily="34" charset="0"/>
              </a:rPr>
              <a:t>50G SFP56 LR / BIDI LR</a:t>
            </a:r>
          </a:p>
          <a:p>
            <a:pPr latinLnBrk="1"/>
            <a:r>
              <a:rPr lang="en-US" altLang="zh-CN" sz="1400" dirty="0">
                <a:latin typeface="Calibri" panose="020F0502020204030204" pitchFamily="34" charset="0"/>
                <a:ea typeface="Arial Unicode MS" panose="020B0604020202020204" charset="-122"/>
                <a:cs typeface="Calibri" panose="020F0502020204030204" pitchFamily="34" charset="0"/>
              </a:rPr>
              <a:t>0~10km</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4" name="TextBox 53"/>
          <p:cNvSpPr txBox="1"/>
          <p:nvPr/>
        </p:nvSpPr>
        <p:spPr bwMode="auto">
          <a:xfrm>
            <a:off x="4789562" y="3818232"/>
            <a:ext cx="2592288" cy="1168400"/>
          </a:xfrm>
          <a:prstGeom prst="rect">
            <a:avLst/>
          </a:prstGeom>
          <a:solidFill>
            <a:schemeClr val="bg1"/>
          </a:solidFill>
          <a:ln w="9525">
            <a:noFill/>
            <a:miter lim="800000"/>
          </a:ln>
        </p:spPr>
        <p:txBody>
          <a:bodyPr wrap="square" rtlCol="0">
            <a:spAutoFit/>
          </a:bodyPr>
          <a:lstStyle/>
          <a:p>
            <a:pPr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中传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100G /200G DWDM</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DWDM  ER </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CFP / 200G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40~80km </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5" name="TextBox 54"/>
          <p:cNvSpPr txBox="1"/>
          <p:nvPr/>
        </p:nvSpPr>
        <p:spPr bwMode="auto">
          <a:xfrm>
            <a:off x="7917215" y="3818233"/>
            <a:ext cx="2520280" cy="953135"/>
          </a:xfrm>
          <a:prstGeom prst="rect">
            <a:avLst/>
          </a:prstGeom>
          <a:solidFill>
            <a:schemeClr val="bg1"/>
          </a:solidFill>
          <a:ln w="9525">
            <a:noFill/>
            <a:miter lim="800000"/>
          </a:ln>
        </p:spPr>
        <p:txBody>
          <a:bodyPr wrap="square" rtlCol="0">
            <a:spAutoFit/>
          </a:bodyPr>
          <a:lstStyle/>
          <a:p>
            <a:pPr algn="l" latinLnBrk="1"/>
            <a:r>
              <a:rPr lang="zh-CN" altLang="en-US" sz="1400" dirty="0">
                <a:latin typeface="Calibri" panose="020F0502020204030204" pitchFamily="34" charset="0"/>
                <a:ea typeface="Arial Unicode MS" panose="020B0604020202020204" charset="-122"/>
                <a:cs typeface="Calibri" panose="020F0502020204030204" pitchFamily="34" charset="0"/>
              </a:rPr>
              <a:t>回传</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400G </a:t>
            </a:r>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相干</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&lt;200km</a:t>
            </a:r>
            <a:r>
              <a:rPr lang="en-US" altLang="zh-CN" sz="1400" dirty="0">
                <a:latin typeface="Arial Unicode MS" panose="020B0604020202020204" charset="-122"/>
                <a:ea typeface="Arial Unicode MS" panose="020B0604020202020204" charset="-122"/>
                <a:cs typeface="Arial Unicode MS" panose="020B0604020202020204" charset="-122"/>
              </a:rPr>
              <a:t> </a:t>
            </a:r>
            <a:endParaRPr lang="zh-CN" altLang="en-US" sz="1400" dirty="0">
              <a:latin typeface="Arial Unicode MS" panose="020B0604020202020204" charset="-122"/>
              <a:ea typeface="Arial Unicode MS" panose="020B0604020202020204" charset="-122"/>
              <a:cs typeface="Arial Unicode MS" panose="020B0604020202020204" charset="-122"/>
            </a:endParaRPr>
          </a:p>
        </p:txBody>
      </p:sp>
      <p:grpSp>
        <p:nvGrpSpPr>
          <p:cNvPr id="10" name="组合 9"/>
          <p:cNvGrpSpPr/>
          <p:nvPr/>
        </p:nvGrpSpPr>
        <p:grpSpPr>
          <a:xfrm>
            <a:off x="1692910" y="1111885"/>
            <a:ext cx="8604250" cy="2485390"/>
            <a:chOff x="266" y="1638"/>
            <a:chExt cx="13550" cy="3914"/>
          </a:xfrm>
        </p:grpSpPr>
        <p:pic>
          <p:nvPicPr>
            <p:cNvPr id="57" name="Picture 2"/>
            <p:cNvPicPr>
              <a:picLocks noChangeAspect="1" noChangeArrowheads="1"/>
            </p:cNvPicPr>
            <p:nvPr/>
          </p:nvPicPr>
          <p:blipFill>
            <a:blip r:embed="rId8" cstate="screen"/>
            <a:srcRect/>
            <a:stretch>
              <a:fillRect/>
            </a:stretch>
          </p:blipFill>
          <p:spPr bwMode="auto">
            <a:xfrm>
              <a:off x="266" y="1814"/>
              <a:ext cx="13550" cy="3717"/>
            </a:xfrm>
            <a:prstGeom prst="rect">
              <a:avLst/>
            </a:prstGeom>
            <a:noFill/>
            <a:ln w="9525">
              <a:noFill/>
              <a:miter lim="800000"/>
              <a:headEnd/>
              <a:tailEnd/>
            </a:ln>
          </p:spPr>
        </p:pic>
        <p:sp>
          <p:nvSpPr>
            <p:cNvPr id="3" name="文本框 2"/>
            <p:cNvSpPr txBox="1"/>
            <p:nvPr/>
          </p:nvSpPr>
          <p:spPr>
            <a:xfrm>
              <a:off x="1288" y="5021"/>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前传</a:t>
              </a:r>
            </a:p>
          </p:txBody>
        </p:sp>
        <p:sp>
          <p:nvSpPr>
            <p:cNvPr id="7" name="文本框 6"/>
            <p:cNvSpPr txBox="1"/>
            <p:nvPr/>
          </p:nvSpPr>
          <p:spPr>
            <a:xfrm>
              <a:off x="4547"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中传</a:t>
              </a:r>
            </a:p>
          </p:txBody>
        </p:sp>
        <p:sp>
          <p:nvSpPr>
            <p:cNvPr id="8" name="文本框 7"/>
            <p:cNvSpPr txBox="1"/>
            <p:nvPr/>
          </p:nvSpPr>
          <p:spPr>
            <a:xfrm>
              <a:off x="9696"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sp>
          <p:nvSpPr>
            <p:cNvPr id="9" name="文本框 8"/>
            <p:cNvSpPr txBox="1"/>
            <p:nvPr/>
          </p:nvSpPr>
          <p:spPr>
            <a:xfrm>
              <a:off x="7763" y="1638"/>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3894015" cy="523220"/>
          </a:xfrm>
          <a:prstGeom prst="rect">
            <a:avLst/>
          </a:prstGeom>
        </p:spPr>
        <p:txBody>
          <a:bodyPr wrap="none">
            <a:spAutoFit/>
          </a:bodyPr>
          <a:lstStyle/>
          <a:p>
            <a:pPr>
              <a:defRPr/>
            </a:pPr>
            <a:r>
              <a:rPr lang="en-US" altLang="zh-CN" sz="2800" dirty="0">
                <a:latin typeface="+mj-ea"/>
                <a:ea typeface="+mj-ea"/>
                <a:cs typeface="+mj-ea"/>
                <a:sym typeface="+mn-lt"/>
              </a:rPr>
              <a:t>5G光传输前传解决方案</a:t>
            </a:r>
          </a:p>
        </p:txBody>
      </p:sp>
      <p:pic>
        <p:nvPicPr>
          <p:cNvPr id="29" name="图片 28"/>
          <p:cNvPicPr/>
          <p:nvPr/>
        </p:nvPicPr>
        <p:blipFill>
          <a:blip r:embed="rId3" cstate="screen"/>
          <a:srcRect/>
          <a:stretch>
            <a:fillRect/>
          </a:stretch>
        </p:blipFill>
        <p:spPr bwMode="auto">
          <a:xfrm>
            <a:off x="7104112" y="1917086"/>
            <a:ext cx="3384376" cy="1311643"/>
          </a:xfrm>
          <a:prstGeom prst="rect">
            <a:avLst/>
          </a:prstGeom>
          <a:noFill/>
          <a:ln w="9525">
            <a:noFill/>
            <a:miter lim="800000"/>
            <a:headEnd/>
            <a:tailEnd/>
          </a:ln>
        </p:spPr>
      </p:pic>
      <p:sp>
        <p:nvSpPr>
          <p:cNvPr id="35" name="TextBox 34"/>
          <p:cNvSpPr txBox="1"/>
          <p:nvPr/>
        </p:nvSpPr>
        <p:spPr>
          <a:xfrm>
            <a:off x="2606040" y="1128396"/>
            <a:ext cx="2896870" cy="337185"/>
          </a:xfrm>
          <a:prstGeom prst="rect">
            <a:avLst/>
          </a:prstGeom>
          <a:noFill/>
        </p:spPr>
        <p:txBody>
          <a:bodyPr wrap="square" rtlCol="0">
            <a:spAutoFit/>
          </a:bodyPr>
          <a:lstStyle/>
          <a:p>
            <a:r>
              <a:rPr lang="zh-CN" altLang="zh-CN" sz="1600" dirty="0"/>
              <a:t> </a:t>
            </a:r>
            <a:r>
              <a:rPr lang="en-US" altLang="zh-CN" sz="1600" dirty="0"/>
              <a:t>5G前传/中传的速率与距离</a:t>
            </a:r>
          </a:p>
        </p:txBody>
      </p:sp>
      <p:pic>
        <p:nvPicPr>
          <p:cNvPr id="36" name="图片 35"/>
          <p:cNvPicPr/>
          <p:nvPr/>
        </p:nvPicPr>
        <p:blipFill>
          <a:blip r:embed="rId4" cstate="screen"/>
          <a:srcRect/>
          <a:stretch>
            <a:fillRect/>
          </a:stretch>
        </p:blipFill>
        <p:spPr bwMode="auto">
          <a:xfrm>
            <a:off x="2247420" y="4216219"/>
            <a:ext cx="3776573" cy="1879691"/>
          </a:xfrm>
          <a:prstGeom prst="rect">
            <a:avLst/>
          </a:prstGeom>
          <a:noFill/>
          <a:ln w="9525">
            <a:noFill/>
            <a:miter lim="800000"/>
            <a:headEnd/>
            <a:tailEnd/>
          </a:ln>
        </p:spPr>
      </p:pic>
      <p:sp>
        <p:nvSpPr>
          <p:cNvPr id="37" name="TextBox 36"/>
          <p:cNvSpPr txBox="1"/>
          <p:nvPr/>
        </p:nvSpPr>
        <p:spPr>
          <a:xfrm>
            <a:off x="2996565" y="6071871"/>
            <a:ext cx="2797810" cy="337185"/>
          </a:xfrm>
          <a:prstGeom prst="rect">
            <a:avLst/>
          </a:prstGeom>
          <a:noFill/>
        </p:spPr>
        <p:txBody>
          <a:bodyPr wrap="square" rtlCol="0">
            <a:spAutoFit/>
          </a:bodyPr>
          <a:lstStyle/>
          <a:p>
            <a:r>
              <a:rPr lang="en-US" altLang="zh-CN" sz="1600" dirty="0"/>
              <a:t> </a:t>
            </a:r>
            <a:r>
              <a:rPr lang="en-US" altLang="zh-CN" sz="1600" dirty="0">
                <a:sym typeface="+mn-ea"/>
              </a:rPr>
              <a:t>5G </a:t>
            </a:r>
            <a:r>
              <a:rPr lang="zh-CN" altLang="en-US" sz="1600" dirty="0">
                <a:sym typeface="+mn-ea"/>
              </a:rPr>
              <a:t>前传</a:t>
            </a:r>
            <a:r>
              <a:rPr lang="zh-CN" altLang="zh-CN" sz="1600" dirty="0">
                <a:sym typeface="+mn-ea"/>
              </a:rPr>
              <a:t>光纤直连方案</a:t>
            </a:r>
            <a:endParaRPr lang="zh-CN" altLang="en-US" sz="1600" dirty="0"/>
          </a:p>
        </p:txBody>
      </p:sp>
      <p:sp>
        <p:nvSpPr>
          <p:cNvPr id="38" name="TextBox 37"/>
          <p:cNvSpPr txBox="1"/>
          <p:nvPr/>
        </p:nvSpPr>
        <p:spPr>
          <a:xfrm>
            <a:off x="7702550" y="3408681"/>
            <a:ext cx="2207260" cy="337185"/>
          </a:xfrm>
          <a:prstGeom prst="rect">
            <a:avLst/>
          </a:prstGeom>
          <a:noFill/>
        </p:spPr>
        <p:txBody>
          <a:bodyPr wrap="square" rtlCol="0">
            <a:spAutoFit/>
          </a:bodyPr>
          <a:lstStyle/>
          <a:p>
            <a:r>
              <a:rPr lang="en-US" altLang="zh-CN" sz="1600" dirty="0">
                <a:sym typeface="+mn-ea"/>
              </a:rPr>
              <a:t>5G </a:t>
            </a:r>
            <a:r>
              <a:rPr lang="zh-CN" altLang="en-US" sz="1600" dirty="0">
                <a:sym typeface="+mn-ea"/>
              </a:rPr>
              <a:t>前传</a:t>
            </a:r>
            <a:r>
              <a:rPr lang="en-US" altLang="zh-CN" sz="1600" dirty="0">
                <a:sym typeface="+mn-ea"/>
              </a:rPr>
              <a:t>WDM</a:t>
            </a:r>
            <a:r>
              <a:rPr lang="zh-CN" altLang="en-US" sz="1600" dirty="0">
                <a:sym typeface="+mn-ea"/>
              </a:rPr>
              <a:t>方案</a:t>
            </a:r>
            <a:endParaRPr lang="zh-CN" altLang="en-US" sz="1600" dirty="0"/>
          </a:p>
        </p:txBody>
      </p:sp>
      <p:pic>
        <p:nvPicPr>
          <p:cNvPr id="39" name="图片 38"/>
          <p:cNvPicPr/>
          <p:nvPr/>
        </p:nvPicPr>
        <p:blipFill>
          <a:blip r:embed="rId5" cstate="screen"/>
          <a:srcRect/>
          <a:stretch>
            <a:fillRect/>
          </a:stretch>
        </p:blipFill>
        <p:spPr bwMode="auto">
          <a:xfrm>
            <a:off x="6600056" y="4221341"/>
            <a:ext cx="3430874" cy="1783828"/>
          </a:xfrm>
          <a:prstGeom prst="rect">
            <a:avLst/>
          </a:prstGeom>
          <a:noFill/>
          <a:ln w="9525">
            <a:noFill/>
            <a:miter lim="800000"/>
            <a:headEnd/>
            <a:tailEnd/>
          </a:ln>
        </p:spPr>
      </p:pic>
      <p:sp>
        <p:nvSpPr>
          <p:cNvPr id="40" name="TextBox 39"/>
          <p:cNvSpPr txBox="1"/>
          <p:nvPr/>
        </p:nvSpPr>
        <p:spPr>
          <a:xfrm>
            <a:off x="7122161" y="6095366"/>
            <a:ext cx="2988945" cy="337185"/>
          </a:xfrm>
          <a:prstGeom prst="rect">
            <a:avLst/>
          </a:prstGeom>
          <a:noFill/>
        </p:spPr>
        <p:txBody>
          <a:bodyPr wrap="square" rtlCol="0">
            <a:spAutoFit/>
          </a:bodyPr>
          <a:lstStyle/>
          <a:p>
            <a:r>
              <a:rPr lang="en-US" altLang="zh-CN" sz="1600" dirty="0">
                <a:sym typeface="+mn-ea"/>
              </a:rPr>
              <a:t>5G</a:t>
            </a:r>
            <a:r>
              <a:rPr lang="zh-CN" altLang="en-US" sz="1600" dirty="0">
                <a:sym typeface="+mn-ea"/>
              </a:rPr>
              <a:t>前传点对多点</a:t>
            </a:r>
            <a:r>
              <a:rPr lang="en-US" altLang="zh-CN" sz="1600" dirty="0">
                <a:sym typeface="+mn-ea"/>
              </a:rPr>
              <a:t>WDM</a:t>
            </a:r>
            <a:r>
              <a:rPr lang="zh-CN" altLang="en-US" sz="1600" dirty="0">
                <a:sym typeface="+mn-ea"/>
              </a:rPr>
              <a:t>方案</a:t>
            </a:r>
            <a:endParaRPr lang="zh-CN" altLang="en-US" sz="1600" dirty="0"/>
          </a:p>
        </p:txBody>
      </p:sp>
      <p:pic>
        <p:nvPicPr>
          <p:cNvPr id="3" name="图片 2"/>
          <p:cNvPicPr>
            <a:picLocks noChangeAspect="1"/>
          </p:cNvPicPr>
          <p:nvPr/>
        </p:nvPicPr>
        <p:blipFill>
          <a:blip r:embed="rId6" cstate="print"/>
          <a:stretch>
            <a:fillRect/>
          </a:stretch>
        </p:blipFill>
        <p:spPr>
          <a:xfrm>
            <a:off x="2247265" y="1550670"/>
            <a:ext cx="4353560" cy="2533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厂房展示</a:t>
            </a:r>
          </a:p>
        </p:txBody>
      </p:sp>
      <p:pic>
        <p:nvPicPr>
          <p:cNvPr id="11266" name="Picture 2" descr="http://gb.6comgiga.com/imageRepository/c4217bce-f48d-4030-8722-ebe35f0a72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1" y="1027905"/>
            <a:ext cx="8606203" cy="5243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产品介绍</a:t>
            </a:r>
            <a:endParaRPr lang="zh-CN" altLang="en-US" dirty="0"/>
          </a:p>
        </p:txBody>
      </p:sp>
      <p:sp>
        <p:nvSpPr>
          <p:cNvPr id="6" name="矩形 5"/>
          <p:cNvSpPr/>
          <p:nvPr/>
        </p:nvSpPr>
        <p:spPr>
          <a:xfrm>
            <a:off x="634999" y="1582113"/>
            <a:ext cx="5828840" cy="1015663"/>
          </a:xfrm>
          <a:prstGeom prst="rect">
            <a:avLst/>
          </a:prstGeom>
        </p:spPr>
        <p:txBody>
          <a:bodyPr wrap="none">
            <a:spAutoFit/>
          </a:bodyPr>
          <a:lstStyle/>
          <a:p>
            <a:r>
              <a:rPr lang="zh-CN" altLang="en-US" sz="2000" dirty="0">
                <a:solidFill>
                  <a:schemeClr val="accent6"/>
                </a:solidFill>
                <a:latin typeface="微软雅黑" panose="020B0503020204020204" charset="-122"/>
                <a:ea typeface="微软雅黑" panose="020B0503020204020204" charset="-122"/>
              </a:rPr>
              <a:t>赛克斯康定位光传输整体</a:t>
            </a:r>
            <a:r>
              <a:rPr lang="zh-CN" altLang="en-US" sz="2000" dirty="0" smtClean="0">
                <a:solidFill>
                  <a:schemeClr val="accent6"/>
                </a:solidFill>
                <a:latin typeface="微软雅黑" panose="020B0503020204020204" charset="-122"/>
                <a:ea typeface="微软雅黑" panose="020B0503020204020204" charset="-122"/>
              </a:rPr>
              <a:t>方案提供商</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r>
              <a:rPr lang="zh-CN" altLang="en-US" sz="2000" dirty="0">
                <a:solidFill>
                  <a:schemeClr val="accent6"/>
                </a:solidFill>
                <a:latin typeface="微软雅黑" panose="020B0503020204020204" charset="-122"/>
                <a:ea typeface="微软雅黑" panose="020B0503020204020204" charset="-122"/>
              </a:rPr>
              <a:t>全球50强运营商中</a:t>
            </a:r>
            <a:r>
              <a:rPr lang="en-US" altLang="zh-CN" sz="2000" dirty="0">
                <a:solidFill>
                  <a:schemeClr val="accent6"/>
                </a:solidFill>
                <a:latin typeface="微软雅黑" panose="020B0503020204020204" charset="-122"/>
                <a:ea typeface="微软雅黑" panose="020B0503020204020204" charset="-122"/>
              </a:rPr>
              <a:t>,</a:t>
            </a:r>
            <a:r>
              <a:rPr lang="zh-CN" altLang="en-US" sz="2000" dirty="0">
                <a:solidFill>
                  <a:schemeClr val="accent6"/>
                </a:solidFill>
                <a:latin typeface="微软雅黑" panose="020B0503020204020204" charset="-122"/>
                <a:ea typeface="微软雅黑" panose="020B0503020204020204" charset="-122"/>
              </a:rPr>
              <a:t>9家运营商应用赛克斯康产品。</a:t>
            </a:r>
          </a:p>
          <a:p>
            <a:endParaRPr lang="zh-CN" altLang="en-US" sz="2000"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12" name="内容占位符 2"/>
          <p:cNvSpPr>
            <a:spLocks noGrp="1"/>
          </p:cNvSpPr>
          <p:nvPr/>
        </p:nvSpPr>
        <p:spPr>
          <a:xfrm>
            <a:off x="523874" y="4412081"/>
            <a:ext cx="10835005" cy="1665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chemeClr val="accent6"/>
                </a:solidFill>
                <a:latin typeface="微软雅黑" panose="020B0503020204020204" charset="-122"/>
                <a:ea typeface="微软雅黑" panose="020B0503020204020204" charset="-122"/>
              </a:rPr>
              <a:t>借助企业对国际前沿科技发展的不断跟踪和引进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可为用户提供全面的数据网络用光/电模块解决方案,CFP、CFP2、CFP4、QSFP+、QSFP+28、SFP、BIDI(单纤双向)、CWDM、DWDM</a:t>
            </a:r>
            <a:r>
              <a:rPr lang="zh-CN" altLang="en-US" sz="1600" dirty="0" smtClean="0">
                <a:solidFill>
                  <a:schemeClr val="accent6"/>
                </a:solidFill>
                <a:latin typeface="微软雅黑" panose="020B0503020204020204" charset="-122"/>
                <a:ea typeface="微软雅黑" panose="020B0503020204020204" charset="-122"/>
              </a:rPr>
              <a:t>、</a:t>
            </a:r>
            <a:r>
              <a:rPr lang="en-US" altLang="zh-CN" sz="1600" dirty="0" smtClean="0">
                <a:solidFill>
                  <a:schemeClr val="accent6"/>
                </a:solidFill>
                <a:latin typeface="微软雅黑" panose="020B0503020204020204" charset="-122"/>
                <a:ea typeface="微软雅黑" panose="020B0503020204020204" charset="-122"/>
              </a:rPr>
              <a:t>SFP28</a:t>
            </a:r>
            <a:r>
              <a:rPr lang="zh-CN" altLang="en-US" sz="1600" dirty="0" smtClean="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X2、XFP、SFP+等各种类型光/电收发一体模块传输距离覆盖100米到120公里范围,和无源MUX/DEMUX全系列产品。赛克斯康的光/电模块具备和各种主流交换机系统的全面兼容能力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可广泛应用于IP局域网、城域网、广域网、电信传输网</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为用户提供最为灵活的网络互联解决方案。</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9104" y="3806687"/>
            <a:ext cx="8895522" cy="1477328"/>
          </a:xfrm>
          <a:prstGeom prst="rect">
            <a:avLst/>
          </a:prstGeom>
          <a:noFill/>
        </p:spPr>
        <p:txBody>
          <a:bodyPr wrap="square" rtlCol="0">
            <a:spAutoFit/>
          </a:bodyPr>
          <a:lstStyle/>
          <a:p>
            <a:r>
              <a:rPr lang="zh-CN" altLang="en-US" dirty="0" smtClean="0">
                <a:solidFill>
                  <a:srgbClr val="333333"/>
                </a:solidFill>
                <a:latin typeface="Arial" panose="020B0604020202020204" pitchFamily="34" charset="0"/>
              </a:rPr>
              <a:t>深圳市</a:t>
            </a:r>
            <a:r>
              <a:rPr lang="zh-CN" altLang="en-US" dirty="0">
                <a:solidFill>
                  <a:srgbClr val="333333"/>
                </a:solidFill>
                <a:latin typeface="Arial" panose="020B0604020202020204" pitchFamily="34" charset="0"/>
              </a:rPr>
              <a:t>赛克斯康光模块广泛兼容华为</a:t>
            </a:r>
            <a:r>
              <a:rPr lang="en-US" altLang="zh-CN" dirty="0">
                <a:solidFill>
                  <a:srgbClr val="333333"/>
                </a:solidFill>
                <a:latin typeface="Arial" panose="020B0604020202020204" pitchFamily="34" charset="0"/>
              </a:rPr>
              <a:t>(Huawei),</a:t>
            </a:r>
            <a:r>
              <a:rPr lang="zh-CN" altLang="en-US" dirty="0">
                <a:solidFill>
                  <a:srgbClr val="333333"/>
                </a:solidFill>
                <a:latin typeface="Arial" panose="020B0604020202020204" pitchFamily="34" charset="0"/>
              </a:rPr>
              <a:t>爱立信</a:t>
            </a:r>
            <a:r>
              <a:rPr lang="en-US" altLang="zh-CN" dirty="0">
                <a:solidFill>
                  <a:srgbClr val="333333"/>
                </a:solidFill>
                <a:latin typeface="Arial" panose="020B0604020202020204" pitchFamily="34" charset="0"/>
              </a:rPr>
              <a:t>(Ericsson),</a:t>
            </a:r>
            <a:r>
              <a:rPr lang="zh-CN" altLang="en-US" dirty="0">
                <a:solidFill>
                  <a:srgbClr val="333333"/>
                </a:solidFill>
                <a:latin typeface="Arial" panose="020B0604020202020204" pitchFamily="34" charset="0"/>
              </a:rPr>
              <a:t>新飞通</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neophotonics</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菲尼萨</a:t>
            </a:r>
            <a:r>
              <a:rPr lang="en-US" altLang="zh-CN" dirty="0">
                <a:solidFill>
                  <a:srgbClr val="333333"/>
                </a:solidFill>
                <a:latin typeface="Arial" panose="020B0604020202020204" pitchFamily="34" charset="0"/>
              </a:rPr>
              <a:t>(FINISAR),</a:t>
            </a:r>
            <a:r>
              <a:rPr lang="zh-CN" altLang="en-US" dirty="0">
                <a:solidFill>
                  <a:srgbClr val="333333"/>
                </a:solidFill>
                <a:latin typeface="Arial" panose="020B0604020202020204" pitchFamily="34" charset="0"/>
              </a:rPr>
              <a:t>索尔思</a:t>
            </a:r>
            <a:r>
              <a:rPr lang="en-US" altLang="zh-CN" dirty="0">
                <a:solidFill>
                  <a:srgbClr val="333333"/>
                </a:solidFill>
                <a:latin typeface="Arial" panose="020B0604020202020204" pitchFamily="34" charset="0"/>
              </a:rPr>
              <a:t>(Source photonics),WTD,</a:t>
            </a:r>
            <a:r>
              <a:rPr lang="zh-CN" altLang="en-US" dirty="0">
                <a:solidFill>
                  <a:srgbClr val="333333"/>
                </a:solidFill>
                <a:latin typeface="Arial" panose="020B0604020202020204" pitchFamily="34" charset="0"/>
              </a:rPr>
              <a:t>捷迪讯</a:t>
            </a:r>
            <a:r>
              <a:rPr lang="en-US" altLang="zh-CN" dirty="0">
                <a:solidFill>
                  <a:srgbClr val="333333"/>
                </a:solidFill>
                <a:latin typeface="Arial" panose="020B0604020202020204" pitchFamily="34" charset="0"/>
              </a:rPr>
              <a:t>(JDSU),</a:t>
            </a:r>
            <a:r>
              <a:rPr lang="zh-CN" altLang="en-US" dirty="0">
                <a:solidFill>
                  <a:srgbClr val="333333"/>
                </a:solidFill>
                <a:latin typeface="Arial" panose="020B0604020202020204" pitchFamily="34" charset="0"/>
              </a:rPr>
              <a:t>中兴</a:t>
            </a:r>
            <a:r>
              <a:rPr lang="en-US" altLang="zh-CN" dirty="0">
                <a:solidFill>
                  <a:srgbClr val="333333"/>
                </a:solidFill>
                <a:latin typeface="Arial" panose="020B0604020202020204" pitchFamily="34" charset="0"/>
              </a:rPr>
              <a:t>(ZTE),</a:t>
            </a:r>
            <a:r>
              <a:rPr lang="zh-CN" altLang="en-US" dirty="0">
                <a:solidFill>
                  <a:srgbClr val="333333"/>
                </a:solidFill>
                <a:latin typeface="Arial" panose="020B0604020202020204" pitchFamily="34" charset="0"/>
              </a:rPr>
              <a:t>烽火</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Fiberhome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惠普</a:t>
            </a:r>
            <a:r>
              <a:rPr lang="en-US" altLang="zh-CN" dirty="0">
                <a:solidFill>
                  <a:srgbClr val="333333"/>
                </a:solidFill>
                <a:latin typeface="Arial" panose="020B0604020202020204" pitchFamily="34" charset="0"/>
              </a:rPr>
              <a:t>(HP),</a:t>
            </a:r>
            <a:r>
              <a:rPr lang="zh-CN" altLang="en-US" dirty="0">
                <a:solidFill>
                  <a:srgbClr val="333333"/>
                </a:solidFill>
                <a:latin typeface="Arial" panose="020B0604020202020204" pitchFamily="34" charset="0"/>
              </a:rPr>
              <a:t>华三</a:t>
            </a:r>
            <a:r>
              <a:rPr lang="en-US" altLang="zh-CN" dirty="0">
                <a:solidFill>
                  <a:srgbClr val="333333"/>
                </a:solidFill>
                <a:latin typeface="Arial" panose="020B0604020202020204" pitchFamily="34" charset="0"/>
              </a:rPr>
              <a:t>(H3C)</a:t>
            </a:r>
            <a:r>
              <a:rPr lang="zh-CN" altLang="en-US" dirty="0">
                <a:solidFill>
                  <a:srgbClr val="333333"/>
                </a:solidFill>
                <a:latin typeface="Arial" panose="020B0604020202020204" pitchFamily="34" charset="0"/>
              </a:rPr>
              <a:t>思科</a:t>
            </a:r>
            <a:r>
              <a:rPr lang="en-US" altLang="zh-CN" dirty="0">
                <a:solidFill>
                  <a:srgbClr val="333333"/>
                </a:solidFill>
                <a:latin typeface="Arial" panose="020B0604020202020204" pitchFamily="34" charset="0"/>
              </a:rPr>
              <a:t>(Cisco),</a:t>
            </a:r>
            <a:r>
              <a:rPr lang="zh-CN" altLang="en-US" dirty="0">
                <a:solidFill>
                  <a:srgbClr val="333333"/>
                </a:solidFill>
                <a:latin typeface="Arial" panose="020B0604020202020204" pitchFamily="34" charset="0"/>
              </a:rPr>
              <a:t>瞻博</a:t>
            </a:r>
            <a:r>
              <a:rPr lang="en-US" altLang="zh-CN" dirty="0">
                <a:solidFill>
                  <a:srgbClr val="333333"/>
                </a:solidFill>
                <a:latin typeface="Arial" panose="020B0604020202020204" pitchFamily="34" charset="0"/>
              </a:rPr>
              <a:t>(Juniper),</a:t>
            </a:r>
            <a:r>
              <a:rPr lang="zh-CN" altLang="en-US" dirty="0">
                <a:solidFill>
                  <a:srgbClr val="333333"/>
                </a:solidFill>
                <a:latin typeface="Arial" panose="020B0604020202020204" pitchFamily="34" charset="0"/>
              </a:rPr>
              <a:t>极进</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Extereme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阿尔卡特公司</a:t>
            </a:r>
            <a:r>
              <a:rPr lang="en-US" altLang="zh-CN" dirty="0">
                <a:solidFill>
                  <a:srgbClr val="333333"/>
                </a:solidFill>
                <a:latin typeface="Arial" panose="020B0604020202020204" pitchFamily="34" charset="0"/>
              </a:rPr>
              <a:t>(Alcatel),</a:t>
            </a:r>
            <a:r>
              <a:rPr lang="zh-CN" altLang="en-US" dirty="0">
                <a:solidFill>
                  <a:srgbClr val="333333"/>
                </a:solidFill>
                <a:latin typeface="Arial" panose="020B0604020202020204" pitchFamily="34" charset="0"/>
              </a:rPr>
              <a:t>安奈特</a:t>
            </a:r>
            <a:r>
              <a:rPr lang="en-US" altLang="zh-CN" dirty="0">
                <a:solidFill>
                  <a:srgbClr val="333333"/>
                </a:solidFill>
                <a:latin typeface="Arial" panose="020B0604020202020204" pitchFamily="34" charset="0"/>
              </a:rPr>
              <a:t>(Allied Telesis),</a:t>
            </a:r>
            <a:r>
              <a:rPr lang="zh-CN" altLang="en-US" dirty="0">
                <a:solidFill>
                  <a:srgbClr val="333333"/>
                </a:solidFill>
                <a:latin typeface="Arial" panose="020B0604020202020204" pitchFamily="34" charset="0"/>
              </a:rPr>
              <a:t>网捷</a:t>
            </a:r>
            <a:r>
              <a:rPr lang="en-US" altLang="zh-CN" dirty="0">
                <a:solidFill>
                  <a:srgbClr val="333333"/>
                </a:solidFill>
                <a:latin typeface="Arial" panose="020B0604020202020204" pitchFamily="34" charset="0"/>
              </a:rPr>
              <a:t>(Foundry),</a:t>
            </a:r>
            <a:r>
              <a:rPr lang="zh-CN" altLang="en-US" dirty="0">
                <a:solidFill>
                  <a:srgbClr val="333333"/>
                </a:solidFill>
                <a:latin typeface="Arial" panose="020B0604020202020204" pitchFamily="34" charset="0"/>
              </a:rPr>
              <a:t>凯创</a:t>
            </a:r>
            <a:r>
              <a:rPr lang="en-US" altLang="zh-CN" dirty="0">
                <a:solidFill>
                  <a:srgbClr val="333333"/>
                </a:solidFill>
                <a:latin typeface="Arial" panose="020B0604020202020204" pitchFamily="34" charset="0"/>
              </a:rPr>
              <a:t>(Enterasys),</a:t>
            </a:r>
            <a:r>
              <a:rPr lang="zh-CN" altLang="en-US" dirty="0">
                <a:solidFill>
                  <a:srgbClr val="333333"/>
                </a:solidFill>
                <a:latin typeface="Arial" panose="020B0604020202020204" pitchFamily="34" charset="0"/>
              </a:rPr>
              <a:t>友讯集团</a:t>
            </a:r>
            <a:r>
              <a:rPr lang="en-US" altLang="zh-CN" dirty="0">
                <a:solidFill>
                  <a:srgbClr val="333333"/>
                </a:solidFill>
                <a:latin typeface="Arial" panose="020B0604020202020204" pitchFamily="34" charset="0"/>
              </a:rPr>
              <a:t>(D-Link),</a:t>
            </a:r>
            <a:r>
              <a:rPr lang="zh-CN" altLang="en-US" dirty="0">
                <a:solidFill>
                  <a:srgbClr val="333333"/>
                </a:solidFill>
                <a:latin typeface="Arial" panose="020B0604020202020204" pitchFamily="34" charset="0"/>
              </a:rPr>
              <a:t>合勤科技</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ZyXEL</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等</a:t>
            </a:r>
            <a:r>
              <a:rPr lang="en-US" altLang="zh-CN" dirty="0">
                <a:solidFill>
                  <a:srgbClr val="333333"/>
                </a:solidFill>
                <a:latin typeface="Arial" panose="020B0604020202020204" pitchFamily="34" charset="0"/>
              </a:rPr>
              <a:t>109</a:t>
            </a:r>
            <a:r>
              <a:rPr lang="zh-CN" altLang="en-US" dirty="0">
                <a:solidFill>
                  <a:srgbClr val="333333"/>
                </a:solidFill>
                <a:latin typeface="Arial" panose="020B0604020202020204" pitchFamily="34" charset="0"/>
              </a:rPr>
              <a:t>个不同国际和国内品牌。</a:t>
            </a:r>
            <a:endParaRPr lang="zh-CN" altLang="en-US" dirty="0"/>
          </a:p>
        </p:txBody>
      </p:sp>
      <p:pic>
        <p:nvPicPr>
          <p:cNvPr id="13314" name="Picture 2" descr="http://gb.6comgiga.com/imageRepository/ab26055a-f6ef-40c3-b1c3-054d66669f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322" y="944277"/>
            <a:ext cx="9207085" cy="25880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txBox="1"/>
          <p:nvPr/>
        </p:nvSpPr>
        <p:spPr>
          <a:xfrm>
            <a:off x="1329620" y="115787"/>
            <a:ext cx="9144000" cy="828490"/>
          </a:xfrm>
          <a:prstGeom prst="rect">
            <a:avLst/>
          </a:prstGeom>
          <a:effectLst>
            <a:glow rad="139700">
              <a:schemeClr val="accent1">
                <a:alpha val="97000"/>
              </a:schemeClr>
            </a:glow>
          </a:effectLst>
        </p:spPr>
        <p:txBody>
          <a:bodyPr vert="horz" lIns="91440" tIns="45720" rIns="91440" bIns="45720" rtlCol="0" anchor="t" anchorCtr="1">
            <a:normAutofit/>
          </a:bodyPr>
          <a:lst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a:lstStyle>
          <a:p>
            <a:r>
              <a:rPr lang="zh-CN" altLang="en-US" dirty="0" smtClean="0"/>
              <a:t>测试设备</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光模块的</a:t>
            </a:r>
            <a:r>
              <a:rPr lang="zh-CN" altLang="en-US" dirty="0"/>
              <a:t>组成</a:t>
            </a:r>
          </a:p>
        </p:txBody>
      </p:sp>
      <p:sp>
        <p:nvSpPr>
          <p:cNvPr id="5" name="AutoShape 4" descr="光模块原材料"/>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30" y="1126735"/>
            <a:ext cx="7981894" cy="3215726"/>
          </a:xfrm>
          <a:prstGeom prst="rect">
            <a:avLst/>
          </a:prstGeom>
        </p:spPr>
      </p:pic>
      <p:sp>
        <p:nvSpPr>
          <p:cNvPr id="7" name="文本框 6"/>
          <p:cNvSpPr txBox="1"/>
          <p:nvPr/>
        </p:nvSpPr>
        <p:spPr>
          <a:xfrm>
            <a:off x="1938130" y="4890052"/>
            <a:ext cx="7901609" cy="1200329"/>
          </a:xfrm>
          <a:prstGeom prst="rect">
            <a:avLst/>
          </a:prstGeom>
          <a:noFill/>
        </p:spPr>
        <p:txBody>
          <a:bodyPr wrap="square" rtlCol="0">
            <a:spAutoFit/>
          </a:bodyPr>
          <a:lstStyle/>
          <a:p>
            <a:r>
              <a:rPr lang="zh-CN" altLang="en-US" dirty="0"/>
              <a:t>作为全球专业的光模块制造厂商</a:t>
            </a:r>
            <a:r>
              <a:rPr lang="zh-CN" altLang="en-US" dirty="0" smtClean="0"/>
              <a:t>，</a:t>
            </a:r>
            <a:r>
              <a:rPr lang="en-US" altLang="zh-CN" dirty="0" smtClean="0"/>
              <a:t>6COM</a:t>
            </a:r>
            <a:r>
              <a:rPr lang="zh-CN" altLang="en-US" dirty="0" smtClean="0"/>
              <a:t>光通信</a:t>
            </a:r>
            <a:r>
              <a:rPr lang="zh-CN" altLang="en-US" dirty="0"/>
              <a:t>倚靠过硬的研发实力，专业的服务质量，获得新老客户的一致好评与信赖！</a:t>
            </a:r>
            <a:br>
              <a:rPr lang="zh-CN" altLang="en-US" dirty="0"/>
            </a:br>
            <a:r>
              <a:rPr lang="zh-CN" altLang="en-US" dirty="0"/>
              <a:t>那么光模块是由哪些原材料组成的呢？大体来说有三大部分：</a:t>
            </a:r>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光模块生产工艺流程</a:t>
            </a:r>
            <a:br>
              <a:rPr lang="zh-CN" altLang="en-US" dirty="0"/>
            </a:br>
            <a:endParaRPr lang="zh-CN" altLang="en-US" dirty="0"/>
          </a:p>
        </p:txBody>
      </p:sp>
      <p:pic>
        <p:nvPicPr>
          <p:cNvPr id="4098" name="Picture 2" descr="http://file.elecfans.com/web1/M00/A7/51/o4YBAF2FifuAGKRFAAbhIsqwUjQ7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695" y="1027906"/>
            <a:ext cx="8683625" cy="4341813"/>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972312" y="5580761"/>
            <a:ext cx="10515600" cy="1124839"/>
          </a:xfrm>
        </p:spPr>
        <p:txBody>
          <a:bodyPr/>
          <a:lstStyle/>
          <a:p>
            <a:r>
              <a:rPr lang="en-US" altLang="zh-CN" sz="1800" dirty="0"/>
              <a:t>4.</a:t>
            </a:r>
            <a:r>
              <a:rPr lang="zh-CN" altLang="en-US" sz="1800" dirty="0"/>
              <a:t>自动化测试：提升产品的一致性。</a:t>
            </a:r>
          </a:p>
          <a:p>
            <a:r>
              <a:rPr lang="en-US" altLang="zh-CN" sz="1800" dirty="0"/>
              <a:t>5.</a:t>
            </a:r>
            <a:r>
              <a:rPr lang="zh-CN" altLang="en-US" sz="1800" dirty="0"/>
              <a:t>端面清洁：只要有一颗灰尘，就能影响光模块的传输性能，所以清洁到位这一步很重要。</a:t>
            </a:r>
          </a:p>
          <a:p>
            <a:r>
              <a:rPr lang="en-US" altLang="zh-CN" sz="1800" dirty="0"/>
              <a:t>6.</a:t>
            </a:r>
            <a:r>
              <a:rPr lang="zh-CN" altLang="en-US" sz="1800" dirty="0"/>
              <a:t>老化测试：为了产品的稳定性从而进行高低温老化测试，</a:t>
            </a:r>
            <a:r>
              <a:rPr lang="en-US" altLang="zh-CN" sz="1800" dirty="0"/>
              <a:t>6com</a:t>
            </a:r>
            <a:r>
              <a:rPr lang="zh-CN" altLang="en-US" sz="1800" dirty="0"/>
              <a:t>的产品在出货前都会进行此测试。</a:t>
            </a:r>
          </a:p>
          <a:p>
            <a:endParaRPr lang="zh-CN" altLang="en-US" dirty="0"/>
          </a:p>
        </p:txBody>
      </p:sp>
    </p:spTree>
    <p:extLst>
      <p:ext uri="{BB962C8B-B14F-4D97-AF65-F5344CB8AC3E}">
        <p14:creationId xmlns:p14="http://schemas.microsoft.com/office/powerpoint/2010/main" val="581421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122" name="Picture 2" descr="http://file.elecfans.com/web1/M00/A7/A3/pIYBAF2Fim2AVaaOAAacDeLSWnQ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063" y="1328198"/>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838200" y="5447411"/>
            <a:ext cx="10515600" cy="1307719"/>
          </a:xfrm>
        </p:spPr>
        <p:txBody>
          <a:bodyPr>
            <a:normAutofit lnSpcReduction="10000"/>
          </a:bodyPr>
          <a:lstStyle/>
          <a:p>
            <a:r>
              <a:rPr lang="en-US" altLang="zh-CN" sz="1800" dirty="0"/>
              <a:t>10.</a:t>
            </a:r>
            <a:r>
              <a:rPr lang="zh-CN" altLang="en-US" sz="1800" dirty="0"/>
              <a:t>写码：如何保证各种光模块品牌在</a:t>
            </a:r>
            <a:r>
              <a:rPr lang="zh-CN" altLang="en-US" sz="1800" u="sng" dirty="0">
                <a:hlinkClick r:id="rId3"/>
              </a:rPr>
              <a:t>交换机</a:t>
            </a:r>
            <a:r>
              <a:rPr lang="zh-CN" altLang="en-US" sz="1800" dirty="0"/>
              <a:t>上正常使用？工程师会根据客户的需求进行匹配。</a:t>
            </a:r>
          </a:p>
          <a:p>
            <a:r>
              <a:rPr lang="zh-CN" altLang="en-US" sz="1800" dirty="0"/>
              <a:t>贴标：根据客户不同品牌的需求进行标签制作来展示客户不同品牌的风采。</a:t>
            </a:r>
          </a:p>
          <a:p>
            <a:r>
              <a:rPr lang="en-US" altLang="zh-CN" sz="1800" dirty="0"/>
              <a:t>11.</a:t>
            </a:r>
            <a:r>
              <a:rPr lang="zh-CN" altLang="en-US" sz="1800" dirty="0"/>
              <a:t>产品终测：为了保证光模块各个方面不因疏忽出现漏洞，我们会再进行一次产品终测，把所有产品在检查一遍。</a:t>
            </a:r>
          </a:p>
        </p:txBody>
      </p:sp>
    </p:spTree>
    <p:extLst>
      <p:ext uri="{BB962C8B-B14F-4D97-AF65-F5344CB8AC3E}">
        <p14:creationId xmlns:p14="http://schemas.microsoft.com/office/powerpoint/2010/main" val="2266155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146" name="Picture 2" descr="http://file.elecfans.com/web1/M00/A7/A3/pIYBAF2Fim6AP8nRAAa6SZJGWmk5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719" y="2047526"/>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08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4800" dirty="0" smtClean="0">
                <a:cs typeface="+mn-ea"/>
                <a:sym typeface="+mn-lt"/>
              </a:rPr>
              <a:t>11</a:t>
            </a:r>
            <a:r>
              <a:rPr lang="zh-CN" altLang="en-US" sz="4800" dirty="0" smtClean="0">
                <a:cs typeface="+mn-ea"/>
                <a:sym typeface="+mn-lt"/>
              </a:rPr>
              <a:t>年</a:t>
            </a:r>
            <a:r>
              <a:rPr lang="en-US" altLang="zh-CN" sz="4800" dirty="0">
                <a:cs typeface="+mn-ea"/>
                <a:sym typeface="+mn-lt"/>
              </a:rPr>
              <a:t>+</a:t>
            </a:r>
            <a:r>
              <a:rPr lang="zh-CN" altLang="en-US" sz="4800" dirty="0">
                <a:cs typeface="+mn-ea"/>
                <a:sym typeface="+mn-lt"/>
              </a:rPr>
              <a:t>兼容技术积累与严苛测试</a:t>
            </a:r>
            <a:r>
              <a:rPr lang="en-US" altLang="zh-CN" dirty="0">
                <a:cs typeface="+mn-ea"/>
                <a:sym typeface="+mn-lt"/>
              </a:rPr>
              <a:t>,</a:t>
            </a:r>
            <a:br>
              <a:rPr lang="en-US" altLang="zh-CN" dirty="0">
                <a:cs typeface="+mn-ea"/>
                <a:sym typeface="+mn-lt"/>
              </a:rPr>
            </a:br>
            <a:r>
              <a:rPr lang="zh-CN" altLang="en-US" dirty="0">
                <a:solidFill>
                  <a:schemeClr val="bg1">
                    <a:lumMod val="50000"/>
                  </a:schemeClr>
                </a:solidFill>
                <a:cs typeface="+mn-ea"/>
                <a:sym typeface="+mn-lt"/>
              </a:rPr>
              <a:t>解决丢包、误码和</a:t>
            </a:r>
            <a:r>
              <a:rPr lang="en-US" altLang="zh-CN" dirty="0">
                <a:solidFill>
                  <a:schemeClr val="bg1">
                    <a:lumMod val="50000"/>
                  </a:schemeClr>
                </a:solidFill>
                <a:cs typeface="+mn-ea"/>
                <a:sym typeface="+mn-lt"/>
              </a:rPr>
              <a:t>CRC</a:t>
            </a:r>
            <a:r>
              <a:rPr lang="zh-CN" altLang="en-US" dirty="0">
                <a:solidFill>
                  <a:schemeClr val="bg1">
                    <a:lumMod val="50000"/>
                  </a:schemeClr>
                </a:solidFill>
                <a:cs typeface="+mn-ea"/>
                <a:sym typeface="+mn-lt"/>
              </a:rPr>
              <a:t>报错等一系列</a:t>
            </a:r>
            <a:r>
              <a:rPr lang="zh-CN" altLang="en-US" dirty="0" smtClean="0">
                <a:solidFill>
                  <a:schemeClr val="bg1">
                    <a:lumMod val="50000"/>
                  </a:schemeClr>
                </a:solidFill>
                <a:cs typeface="+mn-ea"/>
                <a:sym typeface="+mn-lt"/>
              </a:rPr>
              <a:t>难题</a:t>
            </a:r>
            <a:endParaRPr lang="zh-CN" altLang="en-US" dirty="0"/>
          </a:p>
        </p:txBody>
      </p:sp>
      <p:sp>
        <p:nvSpPr>
          <p:cNvPr id="4" name="文本框 3"/>
          <p:cNvSpPr txBox="1"/>
          <p:nvPr/>
        </p:nvSpPr>
        <p:spPr>
          <a:xfrm>
            <a:off x="1768814" y="2144293"/>
            <a:ext cx="460649" cy="737235"/>
          </a:xfrm>
          <a:prstGeom prst="rect">
            <a:avLst/>
          </a:prstGeom>
          <a:noFill/>
        </p:spPr>
        <p:txBody>
          <a:bodyPr wrap="square" rtlCol="0">
            <a:spAutoFit/>
          </a:bodyPr>
          <a:lstStyle/>
          <a:p>
            <a:r>
              <a:rPr lang="en-US" altLang="zh-CN" sz="2100" dirty="0" smtClean="0">
                <a:solidFill>
                  <a:schemeClr val="bg1"/>
                </a:solidFill>
                <a:cs typeface="+mn-ea"/>
                <a:sym typeface="+mn-lt"/>
              </a:rPr>
              <a:t>15</a:t>
            </a:r>
            <a:endParaRPr lang="zh-CN" altLang="en-US" sz="2100" dirty="0">
              <a:solidFill>
                <a:schemeClr val="bg1"/>
              </a:solidFill>
              <a:cs typeface="+mn-ea"/>
              <a:sym typeface="+mn-lt"/>
            </a:endParaRPr>
          </a:p>
        </p:txBody>
      </p:sp>
      <p:graphicFrame>
        <p:nvGraphicFramePr>
          <p:cNvPr id="5" name="表格 4"/>
          <p:cNvGraphicFramePr>
            <a:graphicFrameLocks noGrp="1"/>
          </p:cNvGraphicFramePr>
          <p:nvPr/>
        </p:nvGraphicFramePr>
        <p:xfrm>
          <a:off x="1589018" y="2547319"/>
          <a:ext cx="4608195" cy="3450590"/>
        </p:xfrm>
        <a:graphic>
          <a:graphicData uri="http://schemas.openxmlformats.org/drawingml/2006/table">
            <a:tbl>
              <a:tblPr/>
              <a:tblGrid>
                <a:gridCol w="631190">
                  <a:extLst>
                    <a:ext uri="{9D8B030D-6E8A-4147-A177-3AD203B41FA5}">
                      <a16:colId xmlns:a16="http://schemas.microsoft.com/office/drawing/2014/main" val="20000"/>
                    </a:ext>
                  </a:extLst>
                </a:gridCol>
                <a:gridCol w="1812925">
                  <a:extLst>
                    <a:ext uri="{9D8B030D-6E8A-4147-A177-3AD203B41FA5}">
                      <a16:colId xmlns:a16="http://schemas.microsoft.com/office/drawing/2014/main" val="20001"/>
                    </a:ext>
                  </a:extLst>
                </a:gridCol>
                <a:gridCol w="867410">
                  <a:extLst>
                    <a:ext uri="{9D8B030D-6E8A-4147-A177-3AD203B41FA5}">
                      <a16:colId xmlns:a16="http://schemas.microsoft.com/office/drawing/2014/main" val="20002"/>
                    </a:ext>
                  </a:extLst>
                </a:gridCol>
                <a:gridCol w="1296670">
                  <a:extLst>
                    <a:ext uri="{9D8B030D-6E8A-4147-A177-3AD203B41FA5}">
                      <a16:colId xmlns:a16="http://schemas.microsoft.com/office/drawing/2014/main" val="20003"/>
                    </a:ext>
                  </a:extLst>
                </a:gridCol>
              </a:tblGrid>
              <a:tr h="313690">
                <a:tc>
                  <a:txBody>
                    <a:bodyPr/>
                    <a:lstStyle/>
                    <a:p>
                      <a:pPr algn="ctr" fontAlgn="t"/>
                      <a:r>
                        <a:rPr lang="en-US" sz="1200" b="1" i="0" u="none" strike="noStrike" dirty="0" err="1">
                          <a:solidFill>
                            <a:schemeClr val="bg1">
                              <a:lumMod val="50000"/>
                            </a:schemeClr>
                          </a:solidFill>
                          <a:latin typeface="微软雅黑" panose="020B0503020204020204" charset="-122"/>
                        </a:rPr>
                        <a:t>编号</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测试项</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dirty="0" err="1" smtClean="0">
                          <a:solidFill>
                            <a:schemeClr val="bg1">
                              <a:lumMod val="50000"/>
                            </a:schemeClr>
                          </a:solidFill>
                          <a:latin typeface="微软雅黑" panose="020B0503020204020204" charset="-122"/>
                        </a:rPr>
                        <a:t>必选</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测试结果</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3690">
                <a:tc>
                  <a:txBody>
                    <a:bodyPr/>
                    <a:lstStyle/>
                    <a:p>
                      <a:pPr algn="ctr" fontAlgn="t"/>
                      <a:r>
                        <a:rPr lang="en-US" sz="1200" b="1" i="0" u="none" strike="noStrike">
                          <a:solidFill>
                            <a:schemeClr val="bg1">
                              <a:lumMod val="50000"/>
                            </a:schemeClr>
                          </a:solidFill>
                          <a:latin typeface="微软雅黑" panose="020B0503020204020204" charset="-122"/>
                        </a:rPr>
                        <a:t>1</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连续读写 EEPROM 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3690">
                <a:tc>
                  <a:txBody>
                    <a:bodyPr/>
                    <a:lstStyle/>
                    <a:p>
                      <a:pPr algn="ctr" fontAlgn="t"/>
                      <a:r>
                        <a:rPr lang="en-US" sz="1200" b="1" i="0" u="none" strike="noStrike">
                          <a:solidFill>
                            <a:schemeClr val="bg1">
                              <a:lumMod val="50000"/>
                            </a:schemeClr>
                          </a:solidFill>
                          <a:latin typeface="微软雅黑" panose="020B0503020204020204" charset="-122"/>
                        </a:rPr>
                        <a:t>2</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兼容性测试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690">
                <a:tc>
                  <a:txBody>
                    <a:bodyPr/>
                    <a:lstStyle/>
                    <a:p>
                      <a:pPr algn="ctr" fontAlgn="t"/>
                      <a:r>
                        <a:rPr lang="en-US" sz="1200" b="1" i="0" u="none" strike="noStrike">
                          <a:solidFill>
                            <a:schemeClr val="bg1">
                              <a:lumMod val="50000"/>
                            </a:schemeClr>
                          </a:solidFill>
                          <a:latin typeface="微软雅黑" panose="020B0503020204020204" charset="-122"/>
                        </a:rPr>
                        <a:t>3</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连通性测试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690">
                <a:tc>
                  <a:txBody>
                    <a:bodyPr/>
                    <a:lstStyle/>
                    <a:p>
                      <a:pPr algn="ctr" fontAlgn="t"/>
                      <a:r>
                        <a:rPr lang="en-US" sz="1200" b="1" i="0" u="none" strike="noStrike">
                          <a:solidFill>
                            <a:schemeClr val="bg1">
                              <a:lumMod val="50000"/>
                            </a:schemeClr>
                          </a:solidFill>
                          <a:latin typeface="微软雅黑" panose="020B0503020204020204" charset="-122"/>
                        </a:rPr>
                        <a:t>4</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插拔测试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3690">
                <a:tc>
                  <a:txBody>
                    <a:bodyPr/>
                    <a:lstStyle/>
                    <a:p>
                      <a:pPr algn="ctr" fontAlgn="t"/>
                      <a:r>
                        <a:rPr lang="en-US" sz="1200" b="1" i="0" u="none" strike="noStrike">
                          <a:solidFill>
                            <a:schemeClr val="bg1">
                              <a:lumMod val="50000"/>
                            </a:schemeClr>
                          </a:solidFill>
                          <a:latin typeface="微软雅黑" panose="020B0503020204020204" charset="-122"/>
                        </a:rPr>
                        <a:t>5</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模块上交换机重启测试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3690">
                <a:tc>
                  <a:txBody>
                    <a:bodyPr/>
                    <a:lstStyle/>
                    <a:p>
                      <a:pPr algn="ctr" fontAlgn="t"/>
                      <a:r>
                        <a:rPr lang="en-US" sz="1200" b="1" i="0" u="none" strike="noStrike">
                          <a:solidFill>
                            <a:schemeClr val="bg1">
                              <a:lumMod val="50000"/>
                            </a:schemeClr>
                          </a:solidFill>
                          <a:latin typeface="微软雅黑" panose="020B0503020204020204" charset="-122"/>
                        </a:rPr>
                        <a:t>6</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端口协商测试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3690">
                <a:tc>
                  <a:txBody>
                    <a:bodyPr/>
                    <a:lstStyle/>
                    <a:p>
                      <a:pPr algn="ctr" fontAlgn="t"/>
                      <a:r>
                        <a:rPr lang="en-US" sz="1200" b="1" i="0" u="none" strike="noStrike">
                          <a:solidFill>
                            <a:schemeClr val="bg1">
                              <a:lumMod val="50000"/>
                            </a:schemeClr>
                          </a:solidFill>
                          <a:latin typeface="微软雅黑" panose="020B0503020204020204" charset="-122"/>
                        </a:rPr>
                        <a:t>7</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数字诊断功能测试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3690">
                <a:tc>
                  <a:txBody>
                    <a:bodyPr/>
                    <a:lstStyle/>
                    <a:p>
                      <a:pPr algn="ctr" fontAlgn="t"/>
                      <a:r>
                        <a:rPr lang="en-US" sz="1200" b="1" i="0" u="none" strike="noStrike">
                          <a:solidFill>
                            <a:schemeClr val="bg1">
                              <a:lumMod val="50000"/>
                            </a:schemeClr>
                          </a:solidFill>
                          <a:latin typeface="微软雅黑" panose="020B0503020204020204" charset="-122"/>
                        </a:rPr>
                        <a:t>8</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基本信息查询测试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3690">
                <a:tc>
                  <a:txBody>
                    <a:bodyPr/>
                    <a:lstStyle/>
                    <a:p>
                      <a:pPr algn="ctr" fontAlgn="t"/>
                      <a:r>
                        <a:rPr lang="en-US" sz="1200" b="1" i="0" u="none" strike="noStrike">
                          <a:solidFill>
                            <a:schemeClr val="bg1">
                              <a:lumMod val="50000"/>
                            </a:schemeClr>
                          </a:solidFill>
                          <a:latin typeface="微软雅黑" panose="020B0503020204020204" charset="-122"/>
                        </a:rPr>
                        <a:t>9</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重载 100%流量测试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3690">
                <a:tc>
                  <a:txBody>
                    <a:bodyPr/>
                    <a:lstStyle/>
                    <a:p>
                      <a:pPr algn="ctr" fontAlgn="t"/>
                      <a:r>
                        <a:rPr lang="en-US" sz="1200" b="1" i="0" u="none" strike="noStrike" dirty="0">
                          <a:solidFill>
                            <a:schemeClr val="bg1">
                              <a:lumMod val="50000"/>
                            </a:schemeClr>
                          </a:solidFill>
                          <a:latin typeface="微软雅黑" panose="020B0503020204020204" charset="-122"/>
                        </a:rPr>
                        <a:t>10</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轻载 10%流量测试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PASS</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9"/>
          <p:cNvSpPr txBox="1"/>
          <p:nvPr/>
        </p:nvSpPr>
        <p:spPr>
          <a:xfrm>
            <a:off x="2333329" y="2226906"/>
            <a:ext cx="3755572" cy="275590"/>
          </a:xfrm>
          <a:prstGeom prst="rect">
            <a:avLst/>
          </a:prstGeom>
          <a:noFill/>
        </p:spPr>
        <p:txBody>
          <a:bodyPr wrap="square" rtlCol="0">
            <a:spAutoFit/>
          </a:bodyPr>
          <a:lstStyle/>
          <a:p>
            <a:r>
              <a:rPr lang="zh-CN" altLang="en-US" sz="1200" dirty="0" smtClean="0"/>
              <a:t>兼容性测试项及报告摘要</a:t>
            </a:r>
            <a:endParaRPr lang="zh-CN" altLang="en-US" sz="1200" dirty="0"/>
          </a:p>
        </p:txBody>
      </p:sp>
      <p:pic>
        <p:nvPicPr>
          <p:cNvPr id="7" name="Picture 1"/>
          <p:cNvPicPr>
            <a:picLocks noChangeAspect="1" noChangeArrowheads="1"/>
          </p:cNvPicPr>
          <p:nvPr/>
        </p:nvPicPr>
        <p:blipFill>
          <a:blip r:embed="rId3" cstate="screen"/>
          <a:srcRect/>
          <a:stretch>
            <a:fillRect/>
          </a:stretch>
        </p:blipFill>
        <p:spPr bwMode="auto">
          <a:xfrm>
            <a:off x="8008324" y="3890743"/>
            <a:ext cx="2070128" cy="1023257"/>
          </a:xfrm>
          <a:prstGeom prst="rect">
            <a:avLst/>
          </a:prstGeom>
          <a:noFill/>
          <a:ln w="9525">
            <a:noFill/>
            <a:miter lim="800000"/>
            <a:headEnd/>
            <a:tailEnd/>
          </a:ln>
        </p:spPr>
      </p:pic>
      <p:pic>
        <p:nvPicPr>
          <p:cNvPr id="8" name="Picture 2"/>
          <p:cNvPicPr>
            <a:picLocks noChangeAspect="1" noChangeArrowheads="1"/>
          </p:cNvPicPr>
          <p:nvPr/>
        </p:nvPicPr>
        <p:blipFill>
          <a:blip r:embed="rId4" cstate="screen"/>
          <a:srcRect/>
          <a:stretch>
            <a:fillRect/>
          </a:stretch>
        </p:blipFill>
        <p:spPr bwMode="auto">
          <a:xfrm>
            <a:off x="6463438" y="2519822"/>
            <a:ext cx="1854440" cy="1229405"/>
          </a:xfrm>
          <a:prstGeom prst="rect">
            <a:avLst/>
          </a:prstGeom>
          <a:noFill/>
          <a:ln w="9525">
            <a:noFill/>
            <a:miter lim="800000"/>
            <a:headEnd/>
            <a:tailEnd/>
          </a:ln>
        </p:spPr>
      </p:pic>
      <p:pic>
        <p:nvPicPr>
          <p:cNvPr id="9" name="Picture 3"/>
          <p:cNvPicPr>
            <a:picLocks noChangeAspect="1" noChangeArrowheads="1"/>
          </p:cNvPicPr>
          <p:nvPr/>
        </p:nvPicPr>
        <p:blipFill>
          <a:blip r:embed="rId5" cstate="screen"/>
          <a:srcRect/>
          <a:stretch>
            <a:fillRect/>
          </a:stretch>
        </p:blipFill>
        <p:spPr bwMode="auto">
          <a:xfrm>
            <a:off x="6464456" y="3886152"/>
            <a:ext cx="1246415" cy="1047563"/>
          </a:xfrm>
          <a:prstGeom prst="rect">
            <a:avLst/>
          </a:prstGeom>
          <a:noFill/>
          <a:ln w="9525">
            <a:noFill/>
            <a:miter lim="800000"/>
            <a:headEnd/>
            <a:tailEnd/>
          </a:ln>
        </p:spPr>
      </p:pic>
      <p:pic>
        <p:nvPicPr>
          <p:cNvPr id="10" name="Picture 4"/>
          <p:cNvPicPr>
            <a:picLocks noChangeAspect="1" noChangeArrowheads="1"/>
          </p:cNvPicPr>
          <p:nvPr/>
        </p:nvPicPr>
        <p:blipFill>
          <a:blip r:embed="rId6" cstate="screen"/>
          <a:srcRect/>
          <a:stretch>
            <a:fillRect/>
          </a:stretch>
        </p:blipFill>
        <p:spPr bwMode="auto">
          <a:xfrm>
            <a:off x="7994580" y="5066910"/>
            <a:ext cx="2089379" cy="946547"/>
          </a:xfrm>
          <a:prstGeom prst="rect">
            <a:avLst/>
          </a:prstGeom>
          <a:noFill/>
          <a:ln w="9525">
            <a:noFill/>
            <a:miter lim="800000"/>
            <a:headEnd/>
            <a:tailEnd/>
          </a:ln>
        </p:spPr>
      </p:pic>
      <p:pic>
        <p:nvPicPr>
          <p:cNvPr id="11" name="图片 10"/>
          <p:cNvPicPr>
            <a:picLocks noChangeAspect="1"/>
          </p:cNvPicPr>
          <p:nvPr/>
        </p:nvPicPr>
        <p:blipFill rotWithShape="1">
          <a:blip r:embed="rId7" cstate="screen">
            <a:grayscl/>
            <a:extLst>
              <a:ext uri="{BEBA8EAE-BF5A-486C-A8C5-ECC9F3942E4B}">
                <a14:imgProps xmlns:a14="http://schemas.microsoft.com/office/drawing/2010/main">
                  <a14:imgLayer r:embed="rId8">
                    <a14:imgEffect>
                      <a14:brightnessContrast bright="20000" contrast="-40000"/>
                    </a14:imgEffect>
                  </a14:imgLayer>
                </a14:imgProps>
              </a:ext>
            </a:extLst>
          </a:blip>
          <a:srcRect/>
          <a:stretch>
            <a:fillRect/>
          </a:stretch>
        </p:blipFill>
        <p:spPr>
          <a:xfrm>
            <a:off x="8441930" y="2489048"/>
            <a:ext cx="1647125" cy="1390807"/>
          </a:xfrm>
          <a:prstGeom prst="rect">
            <a:avLst/>
          </a:prstGeom>
        </p:spPr>
      </p:pic>
      <p:pic>
        <p:nvPicPr>
          <p:cNvPr id="12" name="Picture 5"/>
          <p:cNvPicPr>
            <a:picLocks noChangeAspect="1" noChangeArrowheads="1"/>
          </p:cNvPicPr>
          <p:nvPr/>
        </p:nvPicPr>
        <p:blipFill>
          <a:blip r:embed="rId9" cstate="screen"/>
          <a:srcRect/>
          <a:stretch>
            <a:fillRect/>
          </a:stretch>
        </p:blipFill>
        <p:spPr bwMode="auto">
          <a:xfrm>
            <a:off x="6464134" y="5055515"/>
            <a:ext cx="1257626" cy="979715"/>
          </a:xfrm>
          <a:prstGeom prst="rect">
            <a:avLst/>
          </a:prstGeom>
          <a:noFill/>
          <a:ln w="9525">
            <a:noFill/>
            <a:miter lim="800000"/>
            <a:headEnd/>
            <a:tailEnd/>
          </a:ln>
        </p:spPr>
      </p:pic>
      <p:sp>
        <p:nvSpPr>
          <p:cNvPr id="13" name="TextBox 17"/>
          <p:cNvSpPr txBox="1"/>
          <p:nvPr/>
        </p:nvSpPr>
        <p:spPr>
          <a:xfrm>
            <a:off x="6867222" y="2187128"/>
            <a:ext cx="2835735" cy="275590"/>
          </a:xfrm>
          <a:prstGeom prst="rect">
            <a:avLst/>
          </a:prstGeom>
          <a:noFill/>
        </p:spPr>
        <p:txBody>
          <a:bodyPr wrap="square" rtlCol="0">
            <a:spAutoFit/>
          </a:bodyPr>
          <a:lstStyle/>
          <a:p>
            <a:r>
              <a:rPr lang="zh-CN" altLang="en-US" sz="1200" dirty="0" smtClean="0"/>
              <a:t>兼容交换机主要品牌与上机测试示例</a:t>
            </a:r>
            <a:endParaRPr lang="zh-CN" altLang="en-US" sz="1200" dirty="0"/>
          </a:p>
        </p:txBody>
      </p:sp>
      <p:sp>
        <p:nvSpPr>
          <p:cNvPr id="14" name="矩形 13"/>
          <p:cNvSpPr/>
          <p:nvPr/>
        </p:nvSpPr>
        <p:spPr>
          <a:xfrm>
            <a:off x="6415472" y="2475600"/>
            <a:ext cx="3701143" cy="357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2"/>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物流出货测试流程</a:t>
            </a:r>
            <a:endParaRPr lang="zh-CN" altLang="en-US" dirty="0"/>
          </a:p>
        </p:txBody>
      </p:sp>
      <p:pic>
        <p:nvPicPr>
          <p:cNvPr id="4" name="Picture 2" descr="易天光通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327" y="1782316"/>
            <a:ext cx="6181345" cy="463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133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1266" name="Picture 2" descr="https://pic3.zhimg.com/80/v2-e503b5cd3a2c05e4ce6ff0ae908d8e0e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681" y="1690688"/>
            <a:ext cx="4523232" cy="4523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91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测试设备</a:t>
            </a:r>
            <a:endParaRPr lang="zh-CN" altLang="en-US" dirty="0"/>
          </a:p>
        </p:txBody>
      </p:sp>
      <p:pic>
        <p:nvPicPr>
          <p:cNvPr id="4" name="图片 3" descr="E4490%42~TIO}%1{873LQVB"/>
          <p:cNvPicPr>
            <a:picLocks noChangeAspect="1"/>
          </p:cNvPicPr>
          <p:nvPr/>
        </p:nvPicPr>
        <p:blipFill>
          <a:blip r:embed="rId3" cstate="email"/>
          <a:stretch>
            <a:fillRect/>
          </a:stretch>
        </p:blipFill>
        <p:spPr>
          <a:xfrm>
            <a:off x="895014" y="3729223"/>
            <a:ext cx="3382571" cy="2114617"/>
          </a:xfrm>
          <a:prstGeom prst="rect">
            <a:avLst/>
          </a:prstGeom>
        </p:spPr>
      </p:pic>
      <p:pic>
        <p:nvPicPr>
          <p:cNvPr id="5" name="图片 4" descr="DSC_3346"/>
          <p:cNvPicPr>
            <a:picLocks noChangeAspect="1"/>
          </p:cNvPicPr>
          <p:nvPr/>
        </p:nvPicPr>
        <p:blipFill>
          <a:blip r:embed="rId4" cstate="email"/>
          <a:stretch>
            <a:fillRect/>
          </a:stretch>
        </p:blipFill>
        <p:spPr>
          <a:xfrm>
            <a:off x="4510406" y="3708904"/>
            <a:ext cx="3055845" cy="1972146"/>
          </a:xfrm>
          <a:prstGeom prst="rect">
            <a:avLst/>
          </a:prstGeom>
        </p:spPr>
      </p:pic>
      <p:pic>
        <p:nvPicPr>
          <p:cNvPr id="6" name="图片 5" descr="3M]QDGLPU$B}H8((UTOTN7R"/>
          <p:cNvPicPr>
            <a:picLocks noChangeAspect="1"/>
          </p:cNvPicPr>
          <p:nvPr/>
        </p:nvPicPr>
        <p:blipFill>
          <a:blip r:embed="rId5" cstate="email"/>
          <a:stretch>
            <a:fillRect/>
          </a:stretch>
        </p:blipFill>
        <p:spPr>
          <a:xfrm>
            <a:off x="4510405" y="1398773"/>
            <a:ext cx="3047663" cy="1805255"/>
          </a:xfrm>
          <a:prstGeom prst="rect">
            <a:avLst/>
          </a:prstGeom>
        </p:spPr>
      </p:pic>
      <p:sp>
        <p:nvSpPr>
          <p:cNvPr id="7" name="矩形 6"/>
          <p:cNvSpPr/>
          <p:nvPr/>
        </p:nvSpPr>
        <p:spPr>
          <a:xfrm>
            <a:off x="892474" y="3177408"/>
            <a:ext cx="3412288"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8" name="文本框 9"/>
          <p:cNvSpPr txBox="1"/>
          <p:nvPr/>
        </p:nvSpPr>
        <p:spPr>
          <a:xfrm>
            <a:off x="1909110" y="3188204"/>
            <a:ext cx="1630976"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00" dirty="0">
                <a:solidFill>
                  <a:schemeClr val="bg1"/>
                </a:solidFill>
                <a:latin typeface="微软雅黑" panose="020B0503020204020204" charset="-122"/>
                <a:ea typeface="微软雅黑" panose="020B0503020204020204" charset="-122"/>
              </a:rPr>
              <a:t>兼容性测试平台</a:t>
            </a:r>
          </a:p>
        </p:txBody>
      </p:sp>
      <p:sp>
        <p:nvSpPr>
          <p:cNvPr id="9" name="矩形 8"/>
          <p:cNvSpPr/>
          <p:nvPr/>
        </p:nvSpPr>
        <p:spPr>
          <a:xfrm>
            <a:off x="4500880" y="317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0" name="文本框 11"/>
          <p:cNvSpPr txBox="1"/>
          <p:nvPr/>
        </p:nvSpPr>
        <p:spPr>
          <a:xfrm>
            <a:off x="5236191" y="3173386"/>
            <a:ext cx="2089406"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兼容性测试平台</a:t>
            </a:r>
            <a:r>
              <a:rPr lang="en-US" altLang="zh-CN" dirty="0"/>
              <a:t>2</a:t>
            </a:r>
          </a:p>
        </p:txBody>
      </p:sp>
      <p:sp>
        <p:nvSpPr>
          <p:cNvPr id="11" name="矩形 10"/>
          <p:cNvSpPr/>
          <p:nvPr/>
        </p:nvSpPr>
        <p:spPr>
          <a:xfrm>
            <a:off x="892474" y="5717408"/>
            <a:ext cx="3402965"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2" name="矩形 11"/>
          <p:cNvSpPr/>
          <p:nvPr/>
        </p:nvSpPr>
        <p:spPr>
          <a:xfrm>
            <a:off x="4500880" y="571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3" name="文本框 2"/>
          <p:cNvSpPr txBox="1"/>
          <p:nvPr/>
        </p:nvSpPr>
        <p:spPr>
          <a:xfrm>
            <a:off x="5128548" y="5694268"/>
            <a:ext cx="2304692"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示波器整体测试平台</a:t>
            </a:r>
          </a:p>
        </p:txBody>
      </p:sp>
      <p:sp>
        <p:nvSpPr>
          <p:cNvPr id="14" name="文本框 10"/>
          <p:cNvSpPr txBox="1"/>
          <p:nvPr/>
        </p:nvSpPr>
        <p:spPr>
          <a:xfrm>
            <a:off x="2174506" y="5708201"/>
            <a:ext cx="2432685"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实纤测试</a:t>
            </a:r>
          </a:p>
        </p:txBody>
      </p:sp>
      <p:grpSp>
        <p:nvGrpSpPr>
          <p:cNvPr id="15" name="组合 14"/>
          <p:cNvGrpSpPr/>
          <p:nvPr/>
        </p:nvGrpSpPr>
        <p:grpSpPr>
          <a:xfrm>
            <a:off x="7748640" y="1398773"/>
            <a:ext cx="3210879" cy="4626300"/>
            <a:chOff x="8351520" y="1666240"/>
            <a:chExt cx="3149600" cy="4646064"/>
          </a:xfrm>
        </p:grpSpPr>
        <p:pic>
          <p:nvPicPr>
            <p:cNvPr id="16" name="图片 15" descr="DSC_2939"/>
            <p:cNvPicPr>
              <a:picLocks noChangeAspect="1"/>
            </p:cNvPicPr>
            <p:nvPr/>
          </p:nvPicPr>
          <p:blipFill>
            <a:blip r:embed="rId6" cstate="email"/>
            <a:stretch>
              <a:fillRect/>
            </a:stretch>
          </p:blipFill>
          <p:spPr>
            <a:xfrm>
              <a:off x="8354060" y="1666240"/>
              <a:ext cx="3147060" cy="46460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矩形 16"/>
            <p:cNvSpPr/>
            <p:nvPr/>
          </p:nvSpPr>
          <p:spPr>
            <a:xfrm>
              <a:off x="8351520" y="5974080"/>
              <a:ext cx="3149600" cy="335280"/>
            </a:xfrm>
            <a:prstGeom prst="rect">
              <a:avLst/>
            </a:pr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grpSp>
      <p:sp>
        <p:nvSpPr>
          <p:cNvPr id="18" name="文本框 1"/>
          <p:cNvSpPr txBox="1"/>
          <p:nvPr/>
        </p:nvSpPr>
        <p:spPr>
          <a:xfrm>
            <a:off x="8882502" y="5705411"/>
            <a:ext cx="1216660"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高温测试</a:t>
            </a:r>
          </a:p>
        </p:txBody>
      </p:sp>
      <p:pic>
        <p:nvPicPr>
          <p:cNvPr id="19" name="图片 18" descr="4Q{_V2T9MN0_F`6HZ$I1YGP"/>
          <p:cNvPicPr>
            <a:picLocks noChangeAspect="1"/>
          </p:cNvPicPr>
          <p:nvPr/>
        </p:nvPicPr>
        <p:blipFill>
          <a:blip r:embed="rId7" cstate="email"/>
          <a:stretch>
            <a:fillRect/>
          </a:stretch>
        </p:blipFill>
        <p:spPr>
          <a:xfrm>
            <a:off x="882949" y="1398139"/>
            <a:ext cx="3411123" cy="164263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904" y="939248"/>
            <a:ext cx="7620000" cy="5715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27906"/>
            <a:ext cx="7620000" cy="57816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2"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735240" y="4044771"/>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9775631" y="3672899"/>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8826765" y="3365114"/>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063865" y="2858135"/>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608363" y="416991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8719677" y="3518274"/>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7968384" y="310885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127787" y="257669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672843" y="385067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7231853" y="2361808"/>
            <a:ext cx="1313180"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120G</a:t>
            </a: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en-US" altLang="zh-CN" dirty="0" err="1" smtClean="0">
                <a:latin typeface="+mj-ea"/>
                <a:cs typeface="+mn-ea"/>
                <a:sym typeface="+mn-lt"/>
              </a:rPr>
              <a:t>产品线概述</a:t>
            </a:r>
            <a:endParaRPr lang="zh-CN" altLang="en-US" dirty="0"/>
          </a:p>
        </p:txBody>
      </p:sp>
      <p:grpSp>
        <p:nvGrpSpPr>
          <p:cNvPr id="4" name="组合 3"/>
          <p:cNvGrpSpPr/>
          <p:nvPr/>
        </p:nvGrpSpPr>
        <p:grpSpPr>
          <a:xfrm>
            <a:off x="1717509" y="1488026"/>
            <a:ext cx="8209280" cy="4975860"/>
            <a:chOff x="623" y="1886"/>
            <a:chExt cx="12928" cy="7836"/>
          </a:xfrm>
        </p:grpSpPr>
        <p:sp>
          <p:nvSpPr>
            <p:cNvPr id="5" name="圆角矩形 4"/>
            <p:cNvSpPr/>
            <p:nvPr/>
          </p:nvSpPr>
          <p:spPr>
            <a:xfrm>
              <a:off x="623" y="1886"/>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42817"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72" y="2083"/>
              <a:ext cx="3022" cy="3089"/>
              <a:chOff x="1911858" y="2057770"/>
              <a:chExt cx="1919115" cy="1961539"/>
            </a:xfrm>
          </p:grpSpPr>
          <p:sp>
            <p:nvSpPr>
              <p:cNvPr id="49" name="矩形 48"/>
              <p:cNvSpPr/>
              <p:nvPr/>
            </p:nvSpPr>
            <p:spPr>
              <a:xfrm>
                <a:off x="2065545" y="2057770"/>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11858"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999" y="6386"/>
              <a:ext cx="1845" cy="3130"/>
              <a:chOff x="4317055" y="2249478"/>
              <a:chExt cx="1171718" cy="198764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47114" y="2636681"/>
                <a:ext cx="1141659" cy="160043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a:cs typeface="+mn-ea"/>
                    <a:sym typeface="+mn-lt"/>
                  </a:rPr>
                  <a:t>Splitter</a:t>
                </a:r>
              </a:p>
              <a:p>
                <a:r>
                  <a:rPr kumimoji="1" lang="en-US" altLang="zh-CN" sz="1400" dirty="0">
                    <a:cs typeface="+mn-ea"/>
                    <a:sym typeface="+mn-lt"/>
                  </a:rPr>
                  <a:t>VOA</a:t>
                </a:r>
                <a:endParaRPr kumimoji="1" lang="zh-CN" altLang="en-US" sz="1400" dirty="0">
                  <a:cs typeface="+mn-ea"/>
                  <a:sym typeface="+mn-lt"/>
                </a:endParaRPr>
              </a:p>
            </p:txBody>
          </p:sp>
        </p:grpSp>
        <p:grpSp>
          <p:nvGrpSpPr>
            <p:cNvPr id="9" name="组合 5"/>
            <p:cNvGrpSpPr/>
            <p:nvPr/>
          </p:nvGrpSpPr>
          <p:grpSpPr>
            <a:xfrm>
              <a:off x="5272" y="6443"/>
              <a:ext cx="2724" cy="2655"/>
              <a:chOff x="5503340" y="1627067"/>
              <a:chExt cx="1729961" cy="1685984"/>
            </a:xfrm>
          </p:grpSpPr>
          <p:sp>
            <p:nvSpPr>
              <p:cNvPr id="45" name="矩形 44"/>
              <p:cNvSpPr/>
              <p:nvPr/>
            </p:nvSpPr>
            <p:spPr>
              <a:xfrm>
                <a:off x="5699207" y="1627067"/>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112722"/>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29" y="6459"/>
              <a:ext cx="3254" cy="2351"/>
              <a:chOff x="6908739" y="1796859"/>
              <a:chExt cx="2066484" cy="1494616"/>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908739" y="2089859"/>
                <a:ext cx="2066484" cy="1201616"/>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1G</a:t>
                </a: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a:t>
                </a: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 BIDI</a:t>
                </a:r>
              </a:p>
              <a:p>
                <a:pPr>
                  <a:lnSpc>
                    <a:spcPct val="150000"/>
                  </a:lnSpc>
                </a:pPr>
                <a:endPar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endParaRPr>
              </a:p>
            </p:txBody>
          </p:sp>
        </p:grpSp>
        <p:grpSp>
          <p:nvGrpSpPr>
            <p:cNvPr id="11" name="组合 6"/>
            <p:cNvGrpSpPr/>
            <p:nvPr/>
          </p:nvGrpSpPr>
          <p:grpSpPr>
            <a:xfrm>
              <a:off x="9853" y="3883"/>
              <a:ext cx="2443" cy="1592"/>
              <a:chOff x="4529330" y="5095147"/>
              <a:chExt cx="1551579" cy="1010982"/>
            </a:xfrm>
          </p:grpSpPr>
          <p:sp>
            <p:nvSpPr>
              <p:cNvPr id="41" name="矩形 40"/>
              <p:cNvSpPr/>
              <p:nvPr/>
            </p:nvSpPr>
            <p:spPr>
              <a:xfrm>
                <a:off x="4529330" y="5367465"/>
                <a:ext cx="1551579" cy="738664"/>
              </a:xfrm>
              <a:prstGeom prst="rect">
                <a:avLst/>
              </a:prstGeom>
            </p:spPr>
            <p:txBody>
              <a:bodyPr wrap="square">
                <a:spAutoFit/>
              </a:bodyPr>
              <a:lstStyle/>
              <a:p>
                <a:r>
                  <a:rPr kumimoji="1" lang="en-US" altLang="zh-CN" sz="1400" dirty="0">
                    <a:cs typeface="+mn-ea"/>
                    <a:sym typeface="+mn-lt"/>
                  </a:rPr>
                  <a:t>12G-SDI</a:t>
                </a:r>
                <a:r>
                  <a:rPr kumimoji="1" lang="zh-CN" altLang="en-US" sz="1400" dirty="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39274" y="5095147"/>
                <a:ext cx="1371337" cy="276999"/>
              </a:xfrm>
              <a:prstGeom prst="rect">
                <a:avLst/>
              </a:prstGeom>
            </p:spPr>
            <p:txBody>
              <a:bodyPr wrap="none">
                <a:spAutoFit/>
              </a:bodyPr>
              <a:lstStyle/>
              <a:p>
                <a:r>
                  <a:rPr lang="en-US" altLang="zh-CN" sz="1200" b="1" dirty="0" smtClean="0">
                    <a:solidFill>
                      <a:srgbClr val="404040"/>
                    </a:solidFill>
                    <a:cs typeface="+mn-ea"/>
                    <a:sym typeface="+mn-lt"/>
                  </a:rPr>
                  <a:t>HD Video TRCV</a:t>
                </a:r>
                <a:endParaRPr lang="en-US" altLang="zh-CN" sz="1200" b="1" dirty="0">
                  <a:solidFill>
                    <a:srgbClr val="404040"/>
                  </a:solidFill>
                  <a:cs typeface="+mn-ea"/>
                  <a:sym typeface="+mn-lt"/>
                </a:endParaRPr>
              </a:p>
            </p:txBody>
          </p:sp>
        </p:grpSp>
        <p:grpSp>
          <p:nvGrpSpPr>
            <p:cNvPr id="12" name="组合 11"/>
            <p:cNvGrpSpPr/>
            <p:nvPr/>
          </p:nvGrpSpPr>
          <p:grpSpPr>
            <a:xfrm>
              <a:off x="9831" y="2167"/>
              <a:ext cx="2487" cy="1528"/>
              <a:chOff x="2468253" y="4757792"/>
              <a:chExt cx="1579278" cy="970043"/>
            </a:xfrm>
          </p:grpSpPr>
          <p:sp>
            <p:nvSpPr>
              <p:cNvPr id="39" name="矩形 38"/>
              <p:cNvSpPr/>
              <p:nvPr/>
            </p:nvSpPr>
            <p:spPr>
              <a:xfrm>
                <a:off x="2553856" y="4757792"/>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68253" y="5204615"/>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02" y="2566"/>
              <a:ext cx="964" cy="610"/>
            </a:xfrm>
            <a:prstGeom prst="rect">
              <a:avLst/>
            </a:prstGeom>
          </p:spPr>
        </p:pic>
        <p:pic>
          <p:nvPicPr>
            <p:cNvPr id="14" name="图片 13"/>
            <p:cNvPicPr>
              <a:picLocks noChangeAspect="1"/>
            </p:cNvPicPr>
            <p:nvPr/>
          </p:nvPicPr>
          <p:blipFill>
            <a:blip r:embed="rId4" cstate="screen"/>
            <a:stretch>
              <a:fillRect/>
            </a:stretch>
          </p:blipFill>
          <p:spPr>
            <a:xfrm>
              <a:off x="3227" y="3227"/>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117" y="4009"/>
              <a:ext cx="1042" cy="737"/>
            </a:xfrm>
            <a:prstGeom prst="rect">
              <a:avLst/>
            </a:prstGeom>
          </p:spPr>
        </p:pic>
        <p:pic>
          <p:nvPicPr>
            <p:cNvPr id="16" name="图片 15"/>
            <p:cNvPicPr>
              <a:picLocks noChangeAspect="1"/>
            </p:cNvPicPr>
            <p:nvPr/>
          </p:nvPicPr>
          <p:blipFill>
            <a:blip r:embed="rId6" cstate="screen"/>
            <a:stretch>
              <a:fillRect/>
            </a:stretch>
          </p:blipFill>
          <p:spPr>
            <a:xfrm>
              <a:off x="3100" y="7666"/>
              <a:ext cx="832" cy="601"/>
            </a:xfrm>
            <a:prstGeom prst="rect">
              <a:avLst/>
            </a:prstGeom>
          </p:spPr>
        </p:pic>
        <p:pic>
          <p:nvPicPr>
            <p:cNvPr id="17" name="图片 16"/>
            <p:cNvPicPr>
              <a:picLocks noChangeAspect="1"/>
            </p:cNvPicPr>
            <p:nvPr/>
          </p:nvPicPr>
          <p:blipFill>
            <a:blip r:embed="rId7" cstate="screen"/>
            <a:stretch>
              <a:fillRect/>
            </a:stretch>
          </p:blipFill>
          <p:spPr>
            <a:xfrm>
              <a:off x="3107" y="4696"/>
              <a:ext cx="1035" cy="662"/>
            </a:xfrm>
            <a:prstGeom prst="rect">
              <a:avLst/>
            </a:prstGeom>
          </p:spPr>
        </p:pic>
        <p:pic>
          <p:nvPicPr>
            <p:cNvPr id="18" name="图片 17"/>
            <p:cNvPicPr>
              <a:picLocks noChangeAspect="1"/>
            </p:cNvPicPr>
            <p:nvPr/>
          </p:nvPicPr>
          <p:blipFill>
            <a:blip r:embed="rId8" cstate="screen"/>
            <a:stretch>
              <a:fillRect/>
            </a:stretch>
          </p:blipFill>
          <p:spPr>
            <a:xfrm>
              <a:off x="3031" y="8548"/>
              <a:ext cx="832" cy="612"/>
            </a:xfrm>
            <a:prstGeom prst="rect">
              <a:avLst/>
            </a:prstGeom>
          </p:spPr>
        </p:pic>
        <p:pic>
          <p:nvPicPr>
            <p:cNvPr id="19" name="图片 18"/>
            <p:cNvPicPr>
              <a:picLocks noChangeAspect="1"/>
            </p:cNvPicPr>
            <p:nvPr/>
          </p:nvPicPr>
          <p:blipFill>
            <a:blip r:embed="rId9" cstate="screen"/>
            <a:stretch>
              <a:fillRect/>
            </a:stretch>
          </p:blipFill>
          <p:spPr>
            <a:xfrm>
              <a:off x="3104" y="7020"/>
              <a:ext cx="962" cy="377"/>
            </a:xfrm>
            <a:prstGeom prst="rect">
              <a:avLst/>
            </a:prstGeom>
          </p:spPr>
        </p:pic>
        <p:pic>
          <p:nvPicPr>
            <p:cNvPr id="20" name="图片 19"/>
            <p:cNvPicPr>
              <a:picLocks noChangeAspect="1"/>
            </p:cNvPicPr>
            <p:nvPr/>
          </p:nvPicPr>
          <p:blipFill>
            <a:blip r:embed="rId10" cstate="screen"/>
            <a:stretch>
              <a:fillRect/>
            </a:stretch>
          </p:blipFill>
          <p:spPr>
            <a:xfrm>
              <a:off x="12491" y="2773"/>
              <a:ext cx="496" cy="363"/>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148"/>
              <a:ext cx="835" cy="565"/>
            </a:xfrm>
            <a:prstGeom prst="rect">
              <a:avLst/>
            </a:prstGeom>
          </p:spPr>
        </p:pic>
        <p:pic>
          <p:nvPicPr>
            <p:cNvPr id="22" name="图片 21"/>
            <p:cNvPicPr>
              <a:picLocks noChangeAspect="1"/>
            </p:cNvPicPr>
            <p:nvPr/>
          </p:nvPicPr>
          <p:blipFill>
            <a:blip r:embed="rId13" cstate="screen"/>
            <a:stretch>
              <a:fillRect/>
            </a:stretch>
          </p:blipFill>
          <p:spPr>
            <a:xfrm>
              <a:off x="12373" y="4181"/>
              <a:ext cx="733" cy="458"/>
            </a:xfrm>
            <a:prstGeom prst="rect">
              <a:avLst/>
            </a:prstGeom>
          </p:spPr>
        </p:pic>
        <p:pic>
          <p:nvPicPr>
            <p:cNvPr id="23" name="图片 22"/>
            <p:cNvPicPr>
              <a:picLocks noChangeAspect="1"/>
            </p:cNvPicPr>
            <p:nvPr/>
          </p:nvPicPr>
          <p:blipFill>
            <a:blip r:embed="rId14" cstate="screen"/>
            <a:stretch>
              <a:fillRect/>
            </a:stretch>
          </p:blipFill>
          <p:spPr>
            <a:xfrm>
              <a:off x="12400" y="4830"/>
              <a:ext cx="583" cy="380"/>
            </a:xfrm>
            <a:prstGeom prst="rect">
              <a:avLst/>
            </a:prstGeom>
          </p:spPr>
        </p:pic>
        <p:pic>
          <p:nvPicPr>
            <p:cNvPr id="24" name="图片 23"/>
            <p:cNvPicPr>
              <a:picLocks noChangeAspect="1"/>
            </p:cNvPicPr>
            <p:nvPr/>
          </p:nvPicPr>
          <p:blipFill>
            <a:blip r:embed="rId15" cstate="screen"/>
            <a:stretch>
              <a:fillRect/>
            </a:stretch>
          </p:blipFill>
          <p:spPr>
            <a:xfrm>
              <a:off x="7998" y="6767"/>
              <a:ext cx="580" cy="459"/>
            </a:xfrm>
            <a:prstGeom prst="rect">
              <a:avLst/>
            </a:prstGeom>
          </p:spPr>
        </p:pic>
        <p:pic>
          <p:nvPicPr>
            <p:cNvPr id="25" name="图片 24"/>
            <p:cNvPicPr>
              <a:picLocks noChangeAspect="1"/>
            </p:cNvPicPr>
            <p:nvPr/>
          </p:nvPicPr>
          <p:blipFill>
            <a:blip r:embed="rId16" cstate="screen"/>
            <a:stretch>
              <a:fillRect/>
            </a:stretch>
          </p:blipFill>
          <p:spPr>
            <a:xfrm>
              <a:off x="7921" y="7460"/>
              <a:ext cx="734" cy="621"/>
            </a:xfrm>
            <a:prstGeom prst="rect">
              <a:avLst/>
            </a:prstGeom>
          </p:spPr>
        </p:pic>
        <p:pic>
          <p:nvPicPr>
            <p:cNvPr id="26" name="图片 25"/>
            <p:cNvPicPr>
              <a:picLocks noChangeAspect="1"/>
            </p:cNvPicPr>
            <p:nvPr/>
          </p:nvPicPr>
          <p:blipFill>
            <a:blip r:embed="rId17" cstate="screen"/>
            <a:stretch>
              <a:fillRect/>
            </a:stretch>
          </p:blipFill>
          <p:spPr>
            <a:xfrm>
              <a:off x="8043" y="8136"/>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933" cy="300"/>
            </a:xfrm>
            <a:prstGeom prst="rect">
              <a:avLst/>
            </a:prstGeom>
          </p:spPr>
        </p:pic>
        <p:pic>
          <p:nvPicPr>
            <p:cNvPr id="28" name="图片 27"/>
            <p:cNvPicPr>
              <a:picLocks noChangeAspect="1"/>
            </p:cNvPicPr>
            <p:nvPr/>
          </p:nvPicPr>
          <p:blipFill>
            <a:blip r:embed="rId19" cstate="screen"/>
            <a:stretch>
              <a:fillRect/>
            </a:stretch>
          </p:blipFill>
          <p:spPr>
            <a:xfrm>
              <a:off x="7820" y="4301"/>
              <a:ext cx="1129" cy="802"/>
            </a:xfrm>
            <a:prstGeom prst="rect">
              <a:avLst/>
            </a:prstGeom>
          </p:spPr>
        </p:pic>
        <p:pic>
          <p:nvPicPr>
            <p:cNvPr id="29" name="图片 28"/>
            <p:cNvPicPr>
              <a:picLocks noChangeAspect="1"/>
            </p:cNvPicPr>
            <p:nvPr/>
          </p:nvPicPr>
          <p:blipFill>
            <a:blip r:embed="rId20" cstate="screen"/>
            <a:stretch>
              <a:fillRect/>
            </a:stretch>
          </p:blipFill>
          <p:spPr>
            <a:xfrm>
              <a:off x="8117" y="2823"/>
              <a:ext cx="862" cy="581"/>
            </a:xfrm>
            <a:prstGeom prst="rect">
              <a:avLst/>
            </a:prstGeom>
          </p:spPr>
        </p:pic>
        <p:pic>
          <p:nvPicPr>
            <p:cNvPr id="30" name="图片 29"/>
            <p:cNvPicPr>
              <a:picLocks noChangeAspect="1"/>
            </p:cNvPicPr>
            <p:nvPr/>
          </p:nvPicPr>
          <p:blipFill>
            <a:blip r:embed="rId21" cstate="screen"/>
            <a:stretch>
              <a:fillRect/>
            </a:stretch>
          </p:blipFill>
          <p:spPr>
            <a:xfrm>
              <a:off x="8070" y="3559"/>
              <a:ext cx="869" cy="562"/>
            </a:xfrm>
            <a:prstGeom prst="rect">
              <a:avLst/>
            </a:prstGeom>
          </p:spPr>
        </p:pic>
        <p:sp>
          <p:nvSpPr>
            <p:cNvPr id="34" name="圆角矩形 33"/>
            <p:cNvSpPr/>
            <p:nvPr/>
          </p:nvSpPr>
          <p:spPr>
            <a:xfrm>
              <a:off x="5112" y="1886"/>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8" name="圆角矩形 37"/>
            <p:cNvSpPr/>
            <p:nvPr/>
          </p:nvSpPr>
          <p:spPr>
            <a:xfrm>
              <a:off x="9582" y="5980"/>
              <a:ext cx="3969" cy="3742"/>
            </a:xfrm>
            <a:prstGeom prst="roundRect">
              <a:avLst/>
            </a:prstGeom>
            <a:noFill/>
            <a:ln>
              <a:solidFill>
                <a:srgbClr val="ED0505"/>
              </a:solidFill>
            </a:ln>
          </p:spPr>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pic>
        <p:nvPicPr>
          <p:cNvPr id="3" name="图片 2"/>
          <p:cNvPicPr>
            <a:picLocks noChangeAspect="1"/>
          </p:cNvPicPr>
          <p:nvPr/>
        </p:nvPicPr>
        <p:blipFill>
          <a:blip r:embed="rId22"/>
          <a:stretch>
            <a:fillRect/>
          </a:stretch>
        </p:blipFill>
        <p:spPr>
          <a:xfrm>
            <a:off x="8933162" y="4620782"/>
            <a:ext cx="547317" cy="387683"/>
          </a:xfrm>
          <a:prstGeom prst="rect">
            <a:avLst/>
          </a:prstGeom>
        </p:spPr>
      </p:pic>
      <p:pic>
        <p:nvPicPr>
          <p:cNvPr id="53" name="图片 52"/>
          <p:cNvPicPr>
            <a:picLocks noChangeAspect="1"/>
          </p:cNvPicPr>
          <p:nvPr/>
        </p:nvPicPr>
        <p:blipFill>
          <a:blip r:embed="rId22"/>
          <a:stretch>
            <a:fillRect/>
          </a:stretch>
        </p:blipFill>
        <p:spPr>
          <a:xfrm>
            <a:off x="8933162" y="5038143"/>
            <a:ext cx="547317" cy="387683"/>
          </a:xfrm>
          <a:prstGeom prst="rect">
            <a:avLst/>
          </a:prstGeom>
        </p:spPr>
      </p:pic>
      <p:pic>
        <p:nvPicPr>
          <p:cNvPr id="54" name="图片 53"/>
          <p:cNvPicPr>
            <a:picLocks noChangeAspect="1"/>
          </p:cNvPicPr>
          <p:nvPr/>
        </p:nvPicPr>
        <p:blipFill>
          <a:blip r:embed="rId22"/>
          <a:stretch>
            <a:fillRect/>
          </a:stretch>
        </p:blipFill>
        <p:spPr>
          <a:xfrm>
            <a:off x="8933161" y="5461144"/>
            <a:ext cx="547317" cy="38768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a:t>
            </a:r>
            <a:r>
              <a:rPr lang="zh-CN" altLang="en-US" dirty="0" smtClean="0"/>
              <a:t>、</a:t>
            </a:r>
            <a:r>
              <a:rPr lang="en-US" altLang="zh-CN" dirty="0" smtClean="0"/>
              <a:t> ISO 9000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938020" y="1903535"/>
            <a:ext cx="6857143" cy="3619048"/>
          </a:xfrm>
          <a:prstGeom prst="rect">
            <a:avLst/>
          </a:prstGeom>
        </p:spPr>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244" y="1903535"/>
            <a:ext cx="2622344" cy="3619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SFP CE </a:t>
            </a:r>
            <a:r>
              <a:rPr lang="en-US" altLang="zh-CN" dirty="0" smtClean="0"/>
              <a:t>FCC </a:t>
            </a:r>
            <a:r>
              <a:rPr lang="en-US" altLang="zh-CN" dirty="0"/>
              <a:t>RoHS</a:t>
            </a:r>
            <a:endParaRPr lang="zh-CN" altLang="en-US" dirty="0"/>
          </a:p>
        </p:txBody>
      </p:sp>
      <p:pic>
        <p:nvPicPr>
          <p:cNvPr id="4" name="Picture 2" descr="http://www.6comgiga.com/imageRepository/5f281851-7add-4621-8c17-49c552cb06c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068" y="2633870"/>
            <a:ext cx="1634617" cy="23260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6comgiga.com/imageRepository/82241fcb-d772-4f08-926f-840729fc3af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2720" y="2656648"/>
            <a:ext cx="1615972" cy="2303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6comgiga.com/imageRepository/885a19c9-5b14-401b-8fb0-53d5dc96ec1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5958" y="2656648"/>
            <a:ext cx="1634440" cy="23032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7664" y="2633870"/>
            <a:ext cx="1643568" cy="2326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6comgiga.com/imageRepository/290ecf46-ae8d-419e-976f-c9a6117ee8a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7889370" y="2640551"/>
            <a:ext cx="1665564" cy="23036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9780204" y="2633870"/>
            <a:ext cx="1614415" cy="2295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6COM</a:t>
            </a:r>
            <a:r>
              <a:rPr lang="zh-CN" altLang="en-US" dirty="0">
                <a:sym typeface="+mn-ea"/>
              </a:rPr>
              <a:t>服务项目</a:t>
            </a:r>
            <a:endParaRPr lang="zh-CN" altLang="en-US" dirty="0"/>
          </a:p>
        </p:txBody>
      </p:sp>
      <p:grpSp>
        <p:nvGrpSpPr>
          <p:cNvPr id="6" name="组合 12"/>
          <p:cNvGrpSpPr/>
          <p:nvPr/>
        </p:nvGrpSpPr>
        <p:grpSpPr bwMode="auto">
          <a:xfrm>
            <a:off x="1870253" y="2280409"/>
            <a:ext cx="1979613" cy="1900237"/>
            <a:chOff x="4337333" y="1285860"/>
            <a:chExt cx="1329864" cy="1277892"/>
          </a:xfrm>
        </p:grpSpPr>
        <p:sp>
          <p:nvSpPr>
            <p:cNvPr id="7" name="椭圆 6"/>
            <p:cNvSpPr>
              <a:spLocks noChangeAspect="1"/>
            </p:cNvSpPr>
            <p:nvPr/>
          </p:nvSpPr>
          <p:spPr>
            <a:xfrm>
              <a:off x="4381058" y="1285860"/>
              <a:ext cx="1277608" cy="1277892"/>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Rectangle 1"/>
            <p:cNvSpPr>
              <a:spLocks noChangeArrowheads="1"/>
            </p:cNvSpPr>
            <p:nvPr/>
          </p:nvSpPr>
          <p:spPr bwMode="auto">
            <a:xfrm>
              <a:off x="4337333" y="1706792"/>
              <a:ext cx="1329864" cy="475286"/>
            </a:xfrm>
            <a:prstGeom prst="rect">
              <a:avLst/>
            </a:prstGeom>
            <a:noFill/>
            <a:ln w="9525">
              <a:noFill/>
              <a:miter lim="800000"/>
            </a:ln>
          </p:spPr>
          <p:txBody>
            <a:bodyPr anchor="ctr">
              <a:spAutoFit/>
            </a:bodyPr>
            <a:lstStyle/>
            <a:p>
              <a:pPr algn="ctr"/>
              <a:r>
                <a:rPr sz="2000" b="1" dirty="0" err="1" smtClean="0">
                  <a:solidFill>
                    <a:srgbClr val="404040"/>
                  </a:solidFill>
                  <a:latin typeface="微软雅黑" panose="020B0503020204020204" charset="-122"/>
                  <a:ea typeface="微软雅黑" panose="020B0503020204020204" charset="-122"/>
                  <a:cs typeface="Times New Roman" panose="02020603050405020304" pitchFamily="18" charset="0"/>
                </a:rPr>
                <a:t>互联网运营商</a:t>
              </a:r>
              <a:endParaRPr lang="en-US" sz="2000" b="1" dirty="0" smtClean="0">
                <a:solidFill>
                  <a:srgbClr val="404040"/>
                </a:solidFill>
                <a:latin typeface="微软雅黑" panose="020B0503020204020204" charset="-122"/>
                <a:ea typeface="微软雅黑" panose="020B0503020204020204" charset="-122"/>
                <a:cs typeface="Times New Roman" panose="02020603050405020304" pitchFamily="18" charset="0"/>
              </a:endParaRPr>
            </a:p>
            <a:p>
              <a:pPr algn="ctr"/>
              <a:r>
                <a:rPr sz="2000" b="1" dirty="0" smtClean="0">
                  <a:solidFill>
                    <a:srgbClr val="404040"/>
                  </a:solidFill>
                  <a:latin typeface="微软雅黑" panose="020B0503020204020204" charset="-122"/>
                  <a:ea typeface="微软雅黑" panose="020B0503020204020204" charset="-122"/>
                  <a:cs typeface="Times New Roman" panose="02020603050405020304" pitchFamily="18" charset="0"/>
                </a:rPr>
                <a:t>（</a:t>
              </a:r>
              <a:r>
                <a:rPr sz="2000" b="1" dirty="0">
                  <a:solidFill>
                    <a:srgbClr val="404040"/>
                  </a:solidFill>
                  <a:latin typeface="微软雅黑" panose="020B0503020204020204" charset="-122"/>
                  <a:ea typeface="微软雅黑" panose="020B0503020204020204" charset="-122"/>
                  <a:cs typeface="Times New Roman" panose="02020603050405020304" pitchFamily="18" charset="0"/>
                </a:rPr>
                <a:t>DCI）</a:t>
              </a:r>
            </a:p>
          </p:txBody>
        </p:sp>
      </p:grpSp>
      <p:grpSp>
        <p:nvGrpSpPr>
          <p:cNvPr id="9" name="组合 36"/>
          <p:cNvGrpSpPr/>
          <p:nvPr/>
        </p:nvGrpSpPr>
        <p:grpSpPr>
          <a:xfrm>
            <a:off x="4895984" y="2307297"/>
            <a:ext cx="1831325" cy="1674813"/>
            <a:chOff x="4252843" y="1285875"/>
            <a:chExt cx="1831325" cy="1674813"/>
          </a:xfrm>
          <a:noFill/>
        </p:grpSpPr>
        <p:sp>
          <p:nvSpPr>
            <p:cNvPr id="10" name="椭圆 9"/>
            <p:cNvSpPr>
              <a:spLocks noChangeAspect="1"/>
            </p:cNvSpPr>
            <p:nvPr/>
          </p:nvSpPr>
          <p:spPr>
            <a:xfrm>
              <a:off x="4409356" y="1285875"/>
              <a:ext cx="1674812" cy="1674813"/>
            </a:xfrm>
            <a:prstGeom prst="ellipse">
              <a:avLst/>
            </a:prstGeom>
            <a:gr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 name="Rectangle 1"/>
            <p:cNvSpPr>
              <a:spLocks noChangeArrowheads="1"/>
            </p:cNvSpPr>
            <p:nvPr/>
          </p:nvSpPr>
          <p:spPr bwMode="auto">
            <a:xfrm>
              <a:off x="4252843" y="1644016"/>
              <a:ext cx="1787525" cy="922020"/>
            </a:xfrm>
            <a:prstGeom prst="rect">
              <a:avLst/>
            </a:prstGeom>
            <a:grpFill/>
            <a:ln w="9525">
              <a:noFill/>
              <a:miter lim="800000"/>
            </a:ln>
          </p:spPr>
          <p:txBody>
            <a:bodyPr anchor="ctr">
              <a:spAutoFit/>
            </a:bodyPr>
            <a:lstStyle/>
            <a:p>
              <a:pPr indent="266700" algn="ctr">
                <a:lnSpc>
                  <a:spcPct val="150000"/>
                </a:lnSpc>
              </a:pPr>
              <a:r>
                <a:rPr lang="zh-CN" altLang="en-US" b="1" dirty="0">
                  <a:cs typeface="+mn-ea"/>
                  <a:sym typeface="+mn-lt"/>
                </a:rPr>
                <a:t>电信和移动</a:t>
              </a:r>
              <a:endParaRPr lang="en-US" altLang="zh-CN" b="1" dirty="0">
                <a:cs typeface="+mn-ea"/>
                <a:sym typeface="+mn-lt"/>
              </a:endParaRPr>
            </a:p>
            <a:p>
              <a:pPr indent="266700" algn="ctr">
                <a:lnSpc>
                  <a:spcPct val="150000"/>
                </a:lnSpc>
              </a:pPr>
              <a:r>
                <a:rPr lang="zh-CN" altLang="en-US" b="1" dirty="0">
                  <a:cs typeface="+mn-ea"/>
                  <a:sym typeface="+mn-lt"/>
                </a:rPr>
                <a:t>运营商</a:t>
              </a:r>
              <a:endParaRPr lang="zh-CN" altLang="zh-CN" b="1" dirty="0">
                <a:latin typeface="微软雅黑" panose="020B0503020204020204" charset="-122"/>
                <a:ea typeface="微软雅黑" panose="020B0503020204020204" charset="-122"/>
                <a:cs typeface="Times New Roman" panose="02020603050405020304" pitchFamily="18" charset="0"/>
              </a:endParaRPr>
            </a:p>
          </p:txBody>
        </p:sp>
      </p:grpSp>
      <p:grpSp>
        <p:nvGrpSpPr>
          <p:cNvPr id="12" name="组合 13"/>
          <p:cNvGrpSpPr/>
          <p:nvPr/>
        </p:nvGrpSpPr>
        <p:grpSpPr bwMode="auto">
          <a:xfrm>
            <a:off x="7729627" y="2307297"/>
            <a:ext cx="2127784" cy="1576137"/>
            <a:chOff x="684363" y="4156867"/>
            <a:chExt cx="1329864" cy="869382"/>
          </a:xfrm>
        </p:grpSpPr>
        <p:sp>
          <p:nvSpPr>
            <p:cNvPr id="13" name="椭圆 12"/>
            <p:cNvSpPr>
              <a:spLocks noChangeAspect="1"/>
            </p:cNvSpPr>
            <p:nvPr/>
          </p:nvSpPr>
          <p:spPr>
            <a:xfrm>
              <a:off x="912465" y="4156867"/>
              <a:ext cx="1083593" cy="869382"/>
            </a:xfrm>
            <a:prstGeom prst="ellipse">
              <a:avLst/>
            </a:prstGeom>
            <a:solidFill>
              <a:schemeClr val="bg1"/>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Rectangle 1"/>
            <p:cNvSpPr>
              <a:spLocks noChangeArrowheads="1"/>
            </p:cNvSpPr>
            <p:nvPr/>
          </p:nvSpPr>
          <p:spPr bwMode="auto">
            <a:xfrm>
              <a:off x="684363" y="4347034"/>
              <a:ext cx="1329864" cy="505014"/>
            </a:xfrm>
            <a:prstGeom prst="rect">
              <a:avLst/>
            </a:prstGeom>
            <a:noFill/>
            <a:ln w="9525">
              <a:noFill/>
              <a:miter lim="800000"/>
            </a:ln>
          </p:spPr>
          <p:txBody>
            <a:bodyPr anchor="ctr">
              <a:spAutoFit/>
            </a:bodyPr>
            <a:lstStyle/>
            <a:p>
              <a:pPr indent="266700" algn="ctr">
                <a:lnSpc>
                  <a:spcPct val="150000"/>
                </a:lnSpc>
              </a:pPr>
              <a:r>
                <a:rPr lang="zh-CN" altLang="en-US" sz="1600" b="1" dirty="0">
                  <a:solidFill>
                    <a:srgbClr val="404040"/>
                  </a:solidFill>
                  <a:cs typeface="+mn-ea"/>
                  <a:sym typeface="+mn-lt"/>
                </a:rPr>
                <a:t>电信和数通</a:t>
              </a:r>
              <a:endParaRPr lang="en-US" altLang="zh-CN" sz="1600" b="1" dirty="0">
                <a:solidFill>
                  <a:srgbClr val="404040"/>
                </a:solidFill>
                <a:cs typeface="+mn-ea"/>
                <a:sym typeface="+mn-lt"/>
              </a:endParaRPr>
            </a:p>
            <a:p>
              <a:pPr indent="266700" algn="ctr">
                <a:lnSpc>
                  <a:spcPct val="150000"/>
                </a:lnSpc>
              </a:pPr>
              <a:r>
                <a:rPr lang="zh-CN" altLang="en-US" sz="1600" b="1" dirty="0">
                  <a:solidFill>
                    <a:srgbClr val="404040"/>
                  </a:solidFill>
                  <a:cs typeface="+mn-ea"/>
                  <a:sym typeface="+mn-lt"/>
                </a:rPr>
                <a:t>设备商</a:t>
              </a:r>
              <a:endParaRPr lang="zh-CN" altLang="zh-CN" sz="1600" b="1" dirty="0">
                <a:solidFill>
                  <a:srgbClr val="404040"/>
                </a:solidFill>
                <a:latin typeface="微软雅黑" panose="020B0503020204020204" charset="-122"/>
                <a:ea typeface="微软雅黑" panose="020B0503020204020204" charset="-122"/>
                <a:cs typeface="Times New Roman" panose="02020603050405020304" pitchFamily="18" charset="0"/>
              </a:endParaRPr>
            </a:p>
          </p:txBody>
        </p:sp>
      </p:grpSp>
      <p:grpSp>
        <p:nvGrpSpPr>
          <p:cNvPr id="15" name="组合 14"/>
          <p:cNvGrpSpPr/>
          <p:nvPr/>
        </p:nvGrpSpPr>
        <p:grpSpPr bwMode="auto">
          <a:xfrm>
            <a:off x="1203307" y="4357042"/>
            <a:ext cx="3112435" cy="1983199"/>
            <a:chOff x="687596" y="5274262"/>
            <a:chExt cx="1329864" cy="869382"/>
          </a:xfrm>
        </p:grpSpPr>
        <p:sp>
          <p:nvSpPr>
            <p:cNvPr id="16" name="椭圆 15"/>
            <p:cNvSpPr>
              <a:spLocks noChangeAspect="1"/>
            </p:cNvSpPr>
            <p:nvPr/>
          </p:nvSpPr>
          <p:spPr>
            <a:xfrm>
              <a:off x="1007666" y="5274262"/>
              <a:ext cx="869649" cy="869382"/>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Rectangle 1"/>
            <p:cNvSpPr>
              <a:spLocks noChangeArrowheads="1"/>
            </p:cNvSpPr>
            <p:nvPr/>
          </p:nvSpPr>
          <p:spPr bwMode="auto">
            <a:xfrm>
              <a:off x="687596" y="5553328"/>
              <a:ext cx="1329864" cy="262871"/>
            </a:xfrm>
            <a:prstGeom prst="rect">
              <a:avLst/>
            </a:prstGeom>
            <a:noFill/>
            <a:ln w="9525">
              <a:noFill/>
              <a:miter lim="800000"/>
            </a:ln>
          </p:spPr>
          <p:txBody>
            <a:bodyPr anchor="ctr">
              <a:spAutoFit/>
            </a:bodyPr>
            <a:lstStyle/>
            <a:p>
              <a:pPr indent="266700" algn="ctr">
                <a:lnSpc>
                  <a:spcPct val="150000"/>
                </a:lnSpc>
              </a:pPr>
              <a:r>
                <a:rPr lang="en-US" altLang="zh-CN" sz="2000" b="1" dirty="0">
                  <a:solidFill>
                    <a:srgbClr val="404040"/>
                  </a:solidFill>
                  <a:latin typeface="微软雅黑" panose="020B0503020204020204" charset="-122"/>
                  <a:ea typeface="微软雅黑" panose="020B0503020204020204" charset="-122"/>
                  <a:cs typeface="Times New Roman" panose="02020603050405020304" pitchFamily="18" charset="0"/>
                </a:rPr>
                <a:t>DPI </a:t>
              </a:r>
              <a:r>
                <a:rPr lang="zh-CN" altLang="en-US" sz="2000" b="1" dirty="0">
                  <a:solidFill>
                    <a:srgbClr val="404040"/>
                  </a:solidFill>
                  <a:latin typeface="微软雅黑" panose="020B0503020204020204" charset="-122"/>
                  <a:ea typeface="微软雅黑" panose="020B0503020204020204" charset="-122"/>
                  <a:cs typeface="Times New Roman" panose="02020603050405020304" pitchFamily="18" charset="0"/>
                  <a:sym typeface="+mn-ea"/>
                </a:rPr>
                <a:t>产业</a:t>
              </a:r>
              <a:endParaRPr lang="zh-CN" altLang="zh-CN" sz="2000" b="1" dirty="0">
                <a:solidFill>
                  <a:srgbClr val="404040"/>
                </a:solidFill>
                <a:latin typeface="微软雅黑" panose="020B0503020204020204" charset="-122"/>
                <a:ea typeface="微软雅黑" panose="020B0503020204020204" charset="-122"/>
                <a:cs typeface="Times New Roman" panose="02020603050405020304" pitchFamily="18" charset="0"/>
              </a:endParaRPr>
            </a:p>
          </p:txBody>
        </p:sp>
      </p:grpSp>
      <p:sp>
        <p:nvSpPr>
          <p:cNvPr id="18" name="椭圆 17"/>
          <p:cNvSpPr>
            <a:spLocks noChangeAspect="1"/>
          </p:cNvSpPr>
          <p:nvPr/>
        </p:nvSpPr>
        <p:spPr>
          <a:xfrm>
            <a:off x="4904549" y="4203889"/>
            <a:ext cx="2076095" cy="2079890"/>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TextBox 19"/>
          <p:cNvSpPr txBox="1">
            <a:spLocks noChangeArrowheads="1"/>
          </p:cNvSpPr>
          <p:nvPr/>
        </p:nvSpPr>
        <p:spPr bwMode="auto">
          <a:xfrm>
            <a:off x="5282384" y="4939518"/>
            <a:ext cx="1214438" cy="707886"/>
          </a:xfrm>
          <a:prstGeom prst="rect">
            <a:avLst/>
          </a:prstGeom>
          <a:noFill/>
          <a:ln w="9525">
            <a:noFill/>
            <a:miter lim="800000"/>
          </a:ln>
        </p:spPr>
        <p:txBody>
          <a:bodyPr>
            <a:spAutoFit/>
          </a:bodyPr>
          <a:lstStyle/>
          <a:p>
            <a:pPr algn="ctr"/>
            <a:r>
              <a:rPr lang="en-US" altLang="zh-CN" sz="2000" b="1" dirty="0">
                <a:latin typeface="微软雅黑" panose="020B0503020204020204" charset="-122"/>
                <a:ea typeface="微软雅黑" panose="020B0503020204020204" charset="-122"/>
              </a:rPr>
              <a:t>广电</a:t>
            </a:r>
          </a:p>
          <a:p>
            <a:pPr algn="ctr"/>
            <a:r>
              <a:rPr lang="en-US" altLang="zh-CN" sz="2000" b="1" dirty="0">
                <a:latin typeface="微软雅黑" panose="020B0503020204020204" charset="-122"/>
                <a:ea typeface="微软雅黑" panose="020B0503020204020204" charset="-122"/>
              </a:rPr>
              <a:t>运营商</a:t>
            </a:r>
          </a:p>
        </p:txBody>
      </p:sp>
      <p:grpSp>
        <p:nvGrpSpPr>
          <p:cNvPr id="20" name="组合 35"/>
          <p:cNvGrpSpPr/>
          <p:nvPr/>
        </p:nvGrpSpPr>
        <p:grpSpPr>
          <a:xfrm>
            <a:off x="7647945" y="4203889"/>
            <a:ext cx="2736798" cy="1874759"/>
            <a:chOff x="7782198" y="2786063"/>
            <a:chExt cx="1214437" cy="869950"/>
          </a:xfrm>
        </p:grpSpPr>
        <p:sp>
          <p:nvSpPr>
            <p:cNvPr id="21" name="椭圆 20"/>
            <p:cNvSpPr>
              <a:spLocks noChangeAspect="1"/>
            </p:cNvSpPr>
            <p:nvPr/>
          </p:nvSpPr>
          <p:spPr>
            <a:xfrm>
              <a:off x="7955235" y="2786063"/>
              <a:ext cx="868362" cy="869950"/>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TextBox 21"/>
            <p:cNvSpPr txBox="1">
              <a:spLocks noChangeArrowheads="1"/>
            </p:cNvSpPr>
            <p:nvPr/>
          </p:nvSpPr>
          <p:spPr bwMode="auto">
            <a:xfrm>
              <a:off x="7782198" y="3050092"/>
              <a:ext cx="1214437" cy="357704"/>
            </a:xfrm>
            <a:prstGeom prst="rect">
              <a:avLst/>
            </a:prstGeom>
            <a:noFill/>
            <a:ln w="9525">
              <a:noFill/>
              <a:miter lim="800000"/>
            </a:ln>
          </p:spPr>
          <p:txBody>
            <a:bodyPr>
              <a:spAutoFit/>
            </a:bodyPr>
            <a:lstStyle/>
            <a:p>
              <a:pPr algn="ctr"/>
              <a:r>
                <a:rPr lang="en-US" altLang="zh-CN" sz="2000" b="1" dirty="0">
                  <a:latin typeface="微软雅黑" panose="020B0503020204020204" charset="-122"/>
                  <a:ea typeface="微软雅黑" panose="020B0503020204020204" charset="-122"/>
                </a:rPr>
                <a:t>服务器</a:t>
              </a:r>
            </a:p>
            <a:p>
              <a:pPr algn="ctr"/>
              <a:r>
                <a:rPr lang="en-US" altLang="zh-CN" sz="2000" b="1" dirty="0">
                  <a:latin typeface="微软雅黑" panose="020B0503020204020204" charset="-122"/>
                  <a:ea typeface="微软雅黑" panose="020B0503020204020204" charset="-122"/>
                </a:rPr>
                <a:t>厂商</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2027555"/>
          </a:xfrm>
          <a:prstGeom prst="rect">
            <a:avLst/>
          </a:prstGeom>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客户拜访</a:t>
            </a:r>
            <a:endParaRPr lang="zh-CN" altLang="en-US" dirty="0"/>
          </a:p>
        </p:txBody>
      </p:sp>
      <p:pic>
        <p:nvPicPr>
          <p:cNvPr id="4" name="图片 3"/>
          <p:cNvPicPr>
            <a:picLocks noChangeAspect="1"/>
          </p:cNvPicPr>
          <p:nvPr/>
        </p:nvPicPr>
        <p:blipFill>
          <a:blip r:embed="rId2"/>
          <a:stretch>
            <a:fillRect/>
          </a:stretch>
        </p:blipFill>
        <p:spPr>
          <a:xfrm>
            <a:off x="1755648" y="1418926"/>
            <a:ext cx="2265517" cy="2340102"/>
          </a:xfrm>
          <a:prstGeom prst="rect">
            <a:avLst/>
          </a:prstGeom>
        </p:spPr>
      </p:pic>
      <p:pic>
        <p:nvPicPr>
          <p:cNvPr id="5" name="图片 4"/>
          <p:cNvPicPr>
            <a:picLocks noChangeAspect="1"/>
          </p:cNvPicPr>
          <p:nvPr/>
        </p:nvPicPr>
        <p:blipFill>
          <a:blip r:embed="rId3"/>
          <a:stretch>
            <a:fillRect/>
          </a:stretch>
        </p:blipFill>
        <p:spPr>
          <a:xfrm>
            <a:off x="4718304" y="1418926"/>
            <a:ext cx="2092289" cy="2208723"/>
          </a:xfrm>
          <a:prstGeom prst="rect">
            <a:avLst/>
          </a:prstGeom>
        </p:spPr>
      </p:pic>
      <p:pic>
        <p:nvPicPr>
          <p:cNvPr id="6" name="图片 5"/>
          <p:cNvPicPr>
            <a:picLocks noChangeAspect="1"/>
          </p:cNvPicPr>
          <p:nvPr/>
        </p:nvPicPr>
        <p:blipFill>
          <a:blip r:embed="rId4"/>
          <a:stretch>
            <a:fillRect/>
          </a:stretch>
        </p:blipFill>
        <p:spPr>
          <a:xfrm>
            <a:off x="7507732" y="1418926"/>
            <a:ext cx="2392715" cy="2086554"/>
          </a:xfrm>
          <a:prstGeom prst="rect">
            <a:avLst/>
          </a:prstGeom>
        </p:spPr>
      </p:pic>
      <p:pic>
        <p:nvPicPr>
          <p:cNvPr id="7" name="图片 6"/>
          <p:cNvPicPr>
            <a:picLocks noChangeAspect="1"/>
          </p:cNvPicPr>
          <p:nvPr/>
        </p:nvPicPr>
        <p:blipFill>
          <a:blip r:embed="rId5"/>
          <a:stretch>
            <a:fillRect/>
          </a:stretch>
        </p:blipFill>
        <p:spPr>
          <a:xfrm>
            <a:off x="1755647" y="4077484"/>
            <a:ext cx="2265517" cy="2401849"/>
          </a:xfrm>
          <a:prstGeom prst="rect">
            <a:avLst/>
          </a:prstGeom>
        </p:spPr>
      </p:pic>
      <p:pic>
        <p:nvPicPr>
          <p:cNvPr id="8" name="图片 7"/>
          <p:cNvPicPr>
            <a:picLocks noChangeAspect="1"/>
          </p:cNvPicPr>
          <p:nvPr/>
        </p:nvPicPr>
        <p:blipFill>
          <a:blip r:embed="rId6"/>
          <a:stretch>
            <a:fillRect/>
          </a:stretch>
        </p:blipFill>
        <p:spPr>
          <a:xfrm>
            <a:off x="4718304" y="3979137"/>
            <a:ext cx="2462784" cy="2499360"/>
          </a:xfrm>
          <a:prstGeom prst="rect">
            <a:avLst/>
          </a:prstGeom>
        </p:spPr>
      </p:pic>
      <p:pic>
        <p:nvPicPr>
          <p:cNvPr id="9" name="图片 8"/>
          <p:cNvPicPr>
            <a:picLocks noChangeAspect="1"/>
          </p:cNvPicPr>
          <p:nvPr/>
        </p:nvPicPr>
        <p:blipFill>
          <a:blip r:embed="rId7"/>
          <a:stretch>
            <a:fillRect/>
          </a:stretch>
        </p:blipFill>
        <p:spPr>
          <a:xfrm>
            <a:off x="7507732" y="3910713"/>
            <a:ext cx="2392715" cy="2567784"/>
          </a:xfrm>
          <a:prstGeom prst="rect">
            <a:avLst/>
          </a:prstGeom>
        </p:spPr>
      </p:pic>
    </p:spTree>
    <p:extLst>
      <p:ext uri="{BB962C8B-B14F-4D97-AF65-F5344CB8AC3E}">
        <p14:creationId xmlns:p14="http://schemas.microsoft.com/office/powerpoint/2010/main" val="3411684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mj-ea"/>
                <a:sym typeface="+mn-lt"/>
              </a:rPr>
              <a:t>我们的客户</a:t>
            </a:r>
            <a:r>
              <a:rPr lang="en-US" altLang="zh-CN" dirty="0">
                <a:latin typeface="+mj-ea"/>
                <a:sym typeface="+mn-lt"/>
              </a:rPr>
              <a:t/>
            </a:r>
            <a:br>
              <a:rPr lang="en-US" altLang="zh-CN" dirty="0">
                <a:latin typeface="+mj-ea"/>
                <a:sym typeface="+mn-lt"/>
              </a:rPr>
            </a:br>
            <a:endParaRPr lang="zh-CN" altLang="en-US" dirty="0"/>
          </a:p>
        </p:txBody>
      </p:sp>
      <p:grpSp>
        <p:nvGrpSpPr>
          <p:cNvPr id="4" name="组合 61"/>
          <p:cNvGrpSpPr/>
          <p:nvPr/>
        </p:nvGrpSpPr>
        <p:grpSpPr>
          <a:xfrm>
            <a:off x="2196952" y="2241712"/>
            <a:ext cx="8178521" cy="2663343"/>
            <a:chOff x="467544" y="2520008"/>
            <a:chExt cx="8178521" cy="2663343"/>
          </a:xfrm>
        </p:grpSpPr>
        <p:sp>
          <p:nvSpPr>
            <p:cNvPr id="5" name="圆角矩形 4"/>
            <p:cNvSpPr/>
            <p:nvPr/>
          </p:nvSpPr>
          <p:spPr bwMode="auto">
            <a:xfrm>
              <a:off x="477450" y="2522542"/>
              <a:ext cx="1063770"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 name="圆角矩形 5"/>
            <p:cNvSpPr/>
            <p:nvPr/>
          </p:nvSpPr>
          <p:spPr bwMode="auto">
            <a:xfrm>
              <a:off x="1625431" y="2522542"/>
              <a:ext cx="1074915"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7" name="圆角矩形 6"/>
            <p:cNvSpPr/>
            <p:nvPr/>
          </p:nvSpPr>
          <p:spPr bwMode="auto">
            <a:xfrm>
              <a:off x="2784556" y="2522542"/>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8" name="圆角矩形 7"/>
            <p:cNvSpPr/>
            <p:nvPr/>
          </p:nvSpPr>
          <p:spPr bwMode="auto">
            <a:xfrm>
              <a:off x="3943681" y="2522542"/>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9" name="圆角矩形 8"/>
            <p:cNvSpPr/>
            <p:nvPr/>
          </p:nvSpPr>
          <p:spPr bwMode="auto">
            <a:xfrm>
              <a:off x="5116429" y="2521481"/>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0" name="圆角矩形 9"/>
            <p:cNvSpPr/>
            <p:nvPr/>
          </p:nvSpPr>
          <p:spPr bwMode="auto">
            <a:xfrm>
              <a:off x="477450" y="32073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1" name="圆角矩形 10"/>
            <p:cNvSpPr/>
            <p:nvPr/>
          </p:nvSpPr>
          <p:spPr bwMode="auto">
            <a:xfrm>
              <a:off x="1653913" y="32073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2" name="圆角矩形 11"/>
            <p:cNvSpPr/>
            <p:nvPr/>
          </p:nvSpPr>
          <p:spPr bwMode="auto">
            <a:xfrm>
              <a:off x="2830376" y="32073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3" name="圆角矩形 12"/>
            <p:cNvSpPr/>
            <p:nvPr/>
          </p:nvSpPr>
          <p:spPr bwMode="auto">
            <a:xfrm>
              <a:off x="4006839" y="320519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4" name="圆角矩形 13"/>
            <p:cNvSpPr/>
            <p:nvPr/>
          </p:nvSpPr>
          <p:spPr bwMode="auto">
            <a:xfrm>
              <a:off x="5183301" y="320519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5" name="圆角矩形 14"/>
            <p:cNvSpPr/>
            <p:nvPr/>
          </p:nvSpPr>
          <p:spPr bwMode="auto">
            <a:xfrm>
              <a:off x="6373634" y="2520008"/>
              <a:ext cx="1012996"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6" name="圆角矩形 15"/>
            <p:cNvSpPr/>
            <p:nvPr/>
          </p:nvSpPr>
          <p:spPr bwMode="auto">
            <a:xfrm>
              <a:off x="6373634" y="3223689"/>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7" name="圆角矩形 16"/>
            <p:cNvSpPr/>
            <p:nvPr/>
          </p:nvSpPr>
          <p:spPr bwMode="auto">
            <a:xfrm>
              <a:off x="1665059" y="389102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8" name="圆角矩形 17"/>
            <p:cNvSpPr/>
            <p:nvPr/>
          </p:nvSpPr>
          <p:spPr bwMode="auto">
            <a:xfrm>
              <a:off x="467544" y="389738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19" name="圆角矩形 18"/>
            <p:cNvSpPr/>
            <p:nvPr/>
          </p:nvSpPr>
          <p:spPr bwMode="auto">
            <a:xfrm>
              <a:off x="2862574" y="389738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0" name="圆角矩形 19"/>
            <p:cNvSpPr/>
            <p:nvPr/>
          </p:nvSpPr>
          <p:spPr bwMode="auto">
            <a:xfrm>
              <a:off x="4024229" y="3884513"/>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1" name="圆角矩形 20"/>
            <p:cNvSpPr/>
            <p:nvPr/>
          </p:nvSpPr>
          <p:spPr bwMode="auto">
            <a:xfrm>
              <a:off x="5218475" y="3904733"/>
              <a:ext cx="1012996"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2" name="圆角矩形 21"/>
            <p:cNvSpPr/>
            <p:nvPr/>
          </p:nvSpPr>
          <p:spPr bwMode="auto">
            <a:xfrm>
              <a:off x="7550593" y="292494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3" name="圆角矩形 22"/>
            <p:cNvSpPr/>
            <p:nvPr/>
          </p:nvSpPr>
          <p:spPr bwMode="auto">
            <a:xfrm>
              <a:off x="7572388" y="429208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4" name="圆角矩形 23"/>
            <p:cNvSpPr/>
            <p:nvPr/>
          </p:nvSpPr>
          <p:spPr bwMode="auto">
            <a:xfrm>
              <a:off x="6378994" y="3913699"/>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5" name="圆角矩形 24"/>
            <p:cNvSpPr/>
            <p:nvPr/>
          </p:nvSpPr>
          <p:spPr bwMode="auto">
            <a:xfrm>
              <a:off x="6359764" y="4580201"/>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26" name="图片 93" descr="https://timgsa.baidu.com/timg?image&amp;quality=80&amp;size=b9999_10000&amp;sec=1506775397555&amp;di=900429aa3c94c3f0afe4a088b1a29737&amp;imgtype=0&amp;src=http%3A%2F%2Fimg01.imgcdc.com%2Fgrab%2Fimg%2F20160805%2F64751470371316.png"/>
            <p:cNvPicPr>
              <a:picLocks noChangeAspect="1" noChangeArrowheads="1"/>
            </p:cNvPicPr>
            <p:nvPr/>
          </p:nvPicPr>
          <p:blipFill>
            <a:blip r:embed="rId3" cstate="screen"/>
            <a:srcRect/>
            <a:stretch>
              <a:fillRect/>
            </a:stretch>
          </p:blipFill>
          <p:spPr bwMode="auto">
            <a:xfrm>
              <a:off x="1694957" y="3378909"/>
              <a:ext cx="1006638" cy="303129"/>
            </a:xfrm>
            <a:prstGeom prst="rect">
              <a:avLst/>
            </a:prstGeom>
            <a:noFill/>
            <a:ln w="9525">
              <a:noFill/>
              <a:miter lim="800000"/>
              <a:headEnd/>
              <a:tailEnd/>
            </a:ln>
          </p:spPr>
        </p:pic>
        <p:pic>
          <p:nvPicPr>
            <p:cNvPr id="27" name="Picture 2" descr="https://www.baidu.com/img/bd_logo1.png"/>
            <p:cNvPicPr>
              <a:picLocks noChangeAspect="1" noChangeArrowheads="1"/>
            </p:cNvPicPr>
            <p:nvPr/>
          </p:nvPicPr>
          <p:blipFill>
            <a:blip r:embed="rId4" cstate="screen"/>
            <a:srcRect t="29480"/>
            <a:stretch>
              <a:fillRect/>
            </a:stretch>
          </p:blipFill>
          <p:spPr bwMode="auto">
            <a:xfrm>
              <a:off x="527504" y="2678716"/>
              <a:ext cx="988870" cy="285182"/>
            </a:xfrm>
            <a:prstGeom prst="rect">
              <a:avLst/>
            </a:prstGeom>
            <a:noFill/>
            <a:ln w="9525">
              <a:noFill/>
              <a:miter lim="800000"/>
              <a:headEnd/>
              <a:tailEnd/>
            </a:ln>
          </p:spPr>
        </p:pic>
        <p:pic>
          <p:nvPicPr>
            <p:cNvPr id="28" name="Picture 10"/>
            <p:cNvPicPr>
              <a:picLocks noChangeAspect="1" noChangeArrowheads="1"/>
            </p:cNvPicPr>
            <p:nvPr/>
          </p:nvPicPr>
          <p:blipFill>
            <a:blip r:embed="rId5" cstate="screen"/>
            <a:srcRect/>
            <a:stretch>
              <a:fillRect/>
            </a:stretch>
          </p:blipFill>
          <p:spPr bwMode="auto">
            <a:xfrm>
              <a:off x="1720500" y="2734604"/>
              <a:ext cx="872481" cy="170254"/>
            </a:xfrm>
            <a:prstGeom prst="rect">
              <a:avLst/>
            </a:prstGeom>
            <a:noFill/>
            <a:ln w="9525">
              <a:noFill/>
              <a:miter lim="800000"/>
              <a:headEnd/>
              <a:tailEnd/>
            </a:ln>
          </p:spPr>
        </p:pic>
        <p:pic>
          <p:nvPicPr>
            <p:cNvPr id="29" name="Picture 5" descr="https://ss0.bdstatic.com/94oJfD_bAAcT8t7mm9GUKT-xh_/timg?image&amp;quality=100&amp;size=b4000_4000&amp;sec=1492610401&amp;di=c21fbc1100ca9e3454a5deb6cab66fe0&amp;src=http://pic1.16pic.com/00/00/05/16pic_5385_b.jpg"/>
            <p:cNvPicPr>
              <a:picLocks noChangeAspect="1" noChangeArrowheads="1"/>
            </p:cNvPicPr>
            <p:nvPr/>
          </p:nvPicPr>
          <p:blipFill>
            <a:blip r:embed="rId6" cstate="screen"/>
            <a:srcRect/>
            <a:stretch>
              <a:fillRect/>
            </a:stretch>
          </p:blipFill>
          <p:spPr bwMode="auto">
            <a:xfrm>
              <a:off x="6447150" y="3395906"/>
              <a:ext cx="952183" cy="243532"/>
            </a:xfrm>
            <a:prstGeom prst="rect">
              <a:avLst/>
            </a:prstGeom>
            <a:noFill/>
            <a:ln w="9525">
              <a:noFill/>
              <a:miter lim="800000"/>
              <a:headEnd/>
              <a:tailEnd/>
            </a:ln>
          </p:spPr>
        </p:pic>
        <p:pic>
          <p:nvPicPr>
            <p:cNvPr id="30" name="图片 80"/>
            <p:cNvPicPr>
              <a:picLocks noChangeAspect="1"/>
            </p:cNvPicPr>
            <p:nvPr/>
          </p:nvPicPr>
          <p:blipFill>
            <a:blip r:embed="rId7" cstate="screen"/>
            <a:srcRect/>
            <a:stretch>
              <a:fillRect/>
            </a:stretch>
          </p:blipFill>
          <p:spPr bwMode="auto">
            <a:xfrm>
              <a:off x="5263263" y="3342404"/>
              <a:ext cx="943263" cy="338947"/>
            </a:xfrm>
            <a:prstGeom prst="rect">
              <a:avLst/>
            </a:prstGeom>
            <a:noFill/>
            <a:ln w="9525">
              <a:noFill/>
              <a:miter lim="800000"/>
              <a:headEnd/>
              <a:tailEnd/>
            </a:ln>
          </p:spPr>
        </p:pic>
        <p:pic>
          <p:nvPicPr>
            <p:cNvPr id="31" name="图片 83"/>
            <p:cNvPicPr>
              <a:picLocks noChangeAspect="1"/>
            </p:cNvPicPr>
            <p:nvPr/>
          </p:nvPicPr>
          <p:blipFill>
            <a:blip r:embed="rId8" cstate="screen"/>
            <a:srcRect/>
            <a:stretch>
              <a:fillRect/>
            </a:stretch>
          </p:blipFill>
          <p:spPr bwMode="auto">
            <a:xfrm>
              <a:off x="530383" y="3348041"/>
              <a:ext cx="967886" cy="343310"/>
            </a:xfrm>
            <a:prstGeom prst="rect">
              <a:avLst/>
            </a:prstGeom>
            <a:noFill/>
            <a:ln w="9525">
              <a:noFill/>
              <a:miter lim="800000"/>
              <a:headEnd/>
              <a:tailEnd/>
            </a:ln>
          </p:spPr>
        </p:pic>
        <p:pic>
          <p:nvPicPr>
            <p:cNvPr id="32" name="图片 84"/>
            <p:cNvPicPr>
              <a:picLocks noChangeAspect="1"/>
            </p:cNvPicPr>
            <p:nvPr/>
          </p:nvPicPr>
          <p:blipFill>
            <a:blip r:embed="rId9" cstate="screen"/>
            <a:srcRect/>
            <a:stretch>
              <a:fillRect/>
            </a:stretch>
          </p:blipFill>
          <p:spPr bwMode="auto">
            <a:xfrm>
              <a:off x="2946630" y="2662562"/>
              <a:ext cx="806334" cy="314337"/>
            </a:xfrm>
            <a:prstGeom prst="rect">
              <a:avLst/>
            </a:prstGeom>
            <a:noFill/>
            <a:ln w="9525">
              <a:noFill/>
              <a:miter lim="800000"/>
              <a:headEnd/>
              <a:tailEnd/>
            </a:ln>
          </p:spPr>
        </p:pic>
        <p:pic>
          <p:nvPicPr>
            <p:cNvPr id="33" name="Picture 2" descr="http://www.gadgetreview.com/wp-content/uploads/2010/06/verizon-logo.jpg"/>
            <p:cNvPicPr>
              <a:picLocks noChangeAspect="1" noChangeArrowheads="1"/>
            </p:cNvPicPr>
            <p:nvPr/>
          </p:nvPicPr>
          <p:blipFill>
            <a:blip r:embed="rId10" cstate="screen"/>
            <a:srcRect/>
            <a:stretch>
              <a:fillRect/>
            </a:stretch>
          </p:blipFill>
          <p:spPr bwMode="auto">
            <a:xfrm>
              <a:off x="1772096" y="3972532"/>
              <a:ext cx="858868" cy="438064"/>
            </a:xfrm>
            <a:prstGeom prst="rect">
              <a:avLst/>
            </a:prstGeom>
            <a:noFill/>
            <a:ln w="9525">
              <a:noFill/>
              <a:miter lim="800000"/>
              <a:headEnd/>
              <a:tailEnd/>
            </a:ln>
          </p:spPr>
        </p:pic>
        <p:pic>
          <p:nvPicPr>
            <p:cNvPr id="34" name="Picture 8" descr="Lenovo logo 2015.svg"/>
            <p:cNvPicPr>
              <a:picLocks noChangeAspect="1" noChangeArrowheads="1"/>
            </p:cNvPicPr>
            <p:nvPr/>
          </p:nvPicPr>
          <p:blipFill>
            <a:blip r:embed="rId11" cstate="screen"/>
            <a:srcRect/>
            <a:stretch>
              <a:fillRect/>
            </a:stretch>
          </p:blipFill>
          <p:spPr bwMode="auto">
            <a:xfrm>
              <a:off x="585156" y="4106276"/>
              <a:ext cx="898437" cy="161493"/>
            </a:xfrm>
            <a:prstGeom prst="rect">
              <a:avLst/>
            </a:prstGeom>
            <a:noFill/>
            <a:ln w="9525">
              <a:noFill/>
              <a:miter lim="800000"/>
              <a:headEnd/>
              <a:tailEnd/>
            </a:ln>
          </p:spPr>
        </p:pic>
        <p:pic>
          <p:nvPicPr>
            <p:cNvPr id="35" name="Picture 9" descr="https://timgsa.baidu.com/timg?image&amp;quality=80&amp;size=b9999_10000&amp;sec=1493215292&amp;di=a0cb6e9cf2b4602b97557148d98864f4&amp;imgtype=jpg&amp;er=1&amp;src=http%3A%2F%2Fimgs.chinahr.com%2Fimages%2Fphoto%2F201306%2F20-4573%2Fc3c7202f966b204ced681d7febd5f7b9.png"/>
            <p:cNvPicPr>
              <a:picLocks noChangeAspect="1" noChangeArrowheads="1"/>
            </p:cNvPicPr>
            <p:nvPr/>
          </p:nvPicPr>
          <p:blipFill>
            <a:blip r:embed="rId12" cstate="screen"/>
            <a:srcRect/>
            <a:stretch>
              <a:fillRect/>
            </a:stretch>
          </p:blipFill>
          <p:spPr bwMode="auto">
            <a:xfrm>
              <a:off x="5326230" y="4114077"/>
              <a:ext cx="833839" cy="211535"/>
            </a:xfrm>
            <a:prstGeom prst="rect">
              <a:avLst/>
            </a:prstGeom>
            <a:noFill/>
            <a:ln w="9525">
              <a:noFill/>
              <a:miter lim="800000"/>
              <a:headEnd/>
              <a:tailEnd/>
            </a:ln>
          </p:spPr>
        </p:pic>
        <p:pic>
          <p:nvPicPr>
            <p:cNvPr id="36" name="Picture 9"/>
            <p:cNvPicPr>
              <a:picLocks noChangeAspect="1" noChangeArrowheads="1"/>
            </p:cNvPicPr>
            <p:nvPr/>
          </p:nvPicPr>
          <p:blipFill>
            <a:blip r:embed="rId13" cstate="screen">
              <a:lum bright="10000"/>
            </a:blip>
            <a:srcRect/>
            <a:stretch>
              <a:fillRect/>
            </a:stretch>
          </p:blipFill>
          <p:spPr bwMode="auto">
            <a:xfrm>
              <a:off x="4156364" y="4033053"/>
              <a:ext cx="810458" cy="305885"/>
            </a:xfrm>
            <a:prstGeom prst="rect">
              <a:avLst/>
            </a:prstGeom>
            <a:noFill/>
            <a:ln w="9525">
              <a:noFill/>
              <a:miter lim="800000"/>
              <a:headEnd/>
              <a:tailEnd/>
            </a:ln>
          </p:spPr>
        </p:pic>
        <p:pic>
          <p:nvPicPr>
            <p:cNvPr id="37" name="Picture 6" descr="图片搜索结果"/>
            <p:cNvPicPr>
              <a:picLocks noChangeAspect="1" noChangeArrowheads="1"/>
            </p:cNvPicPr>
            <p:nvPr/>
          </p:nvPicPr>
          <p:blipFill>
            <a:blip r:embed="rId14" cstate="screen"/>
            <a:srcRect/>
            <a:stretch>
              <a:fillRect/>
            </a:stretch>
          </p:blipFill>
          <p:spPr bwMode="auto">
            <a:xfrm>
              <a:off x="2990709" y="4115115"/>
              <a:ext cx="881146" cy="226265"/>
            </a:xfrm>
            <a:prstGeom prst="rect">
              <a:avLst/>
            </a:prstGeom>
            <a:noFill/>
            <a:ln w="9525">
              <a:noFill/>
              <a:miter lim="800000"/>
              <a:headEnd/>
              <a:tailEnd/>
            </a:ln>
          </p:spPr>
        </p:pic>
        <p:pic>
          <p:nvPicPr>
            <p:cNvPr id="38" name="图片 37"/>
            <p:cNvPicPr>
              <a:picLocks noChangeAspect="1"/>
            </p:cNvPicPr>
            <p:nvPr/>
          </p:nvPicPr>
          <p:blipFill>
            <a:blip r:embed="rId15" cstate="screen"/>
            <a:stretch>
              <a:fillRect/>
            </a:stretch>
          </p:blipFill>
          <p:spPr bwMode="auto">
            <a:xfrm>
              <a:off x="7609292" y="3079707"/>
              <a:ext cx="954793" cy="269244"/>
            </a:xfrm>
            <a:prstGeom prst="rect">
              <a:avLst/>
            </a:prstGeom>
            <a:effectLst>
              <a:outerShdw blurRad="50800" dist="50800" dir="5400000" algn="ctr" rotWithShape="0">
                <a:schemeClr val="bg1"/>
              </a:outerShdw>
            </a:effectLst>
          </p:spPr>
        </p:pic>
        <p:pic>
          <p:nvPicPr>
            <p:cNvPr id="39" name="图片 4"/>
            <p:cNvPicPr>
              <a:picLocks noChangeAspect="1"/>
            </p:cNvPicPr>
            <p:nvPr/>
          </p:nvPicPr>
          <p:blipFill>
            <a:blip r:embed="rId16" cstate="screen"/>
            <a:srcRect/>
            <a:stretch>
              <a:fillRect/>
            </a:stretch>
          </p:blipFill>
          <p:spPr bwMode="auto">
            <a:xfrm>
              <a:off x="3979210" y="2615200"/>
              <a:ext cx="967886" cy="442847"/>
            </a:xfrm>
            <a:prstGeom prst="rect">
              <a:avLst/>
            </a:prstGeom>
            <a:noFill/>
            <a:ln w="9525">
              <a:noFill/>
              <a:miter lim="800000"/>
              <a:headEnd/>
              <a:tailEnd/>
            </a:ln>
          </p:spPr>
        </p:pic>
        <p:pic>
          <p:nvPicPr>
            <p:cNvPr id="40" name="图片 5"/>
            <p:cNvPicPr>
              <a:picLocks noChangeAspect="1"/>
            </p:cNvPicPr>
            <p:nvPr/>
          </p:nvPicPr>
          <p:blipFill>
            <a:blip r:embed="rId17" cstate="screen"/>
            <a:srcRect/>
            <a:stretch>
              <a:fillRect/>
            </a:stretch>
          </p:blipFill>
          <p:spPr bwMode="auto">
            <a:xfrm>
              <a:off x="6432132" y="4108062"/>
              <a:ext cx="981107" cy="241046"/>
            </a:xfrm>
            <a:prstGeom prst="rect">
              <a:avLst/>
            </a:prstGeom>
            <a:noFill/>
            <a:ln w="9525">
              <a:noFill/>
              <a:miter lim="800000"/>
              <a:headEnd/>
              <a:tailEnd/>
            </a:ln>
          </p:spPr>
        </p:pic>
        <p:pic>
          <p:nvPicPr>
            <p:cNvPr id="41" name="图片 6"/>
            <p:cNvPicPr>
              <a:picLocks noChangeAspect="1"/>
            </p:cNvPicPr>
            <p:nvPr/>
          </p:nvPicPr>
          <p:blipFill>
            <a:blip r:embed="rId18" cstate="screen"/>
            <a:srcRect/>
            <a:stretch>
              <a:fillRect/>
            </a:stretch>
          </p:blipFill>
          <p:spPr bwMode="auto">
            <a:xfrm>
              <a:off x="4089450" y="3255362"/>
              <a:ext cx="949621" cy="482863"/>
            </a:xfrm>
            <a:prstGeom prst="rect">
              <a:avLst/>
            </a:prstGeom>
            <a:noFill/>
            <a:ln w="9525">
              <a:noFill/>
              <a:miter lim="800000"/>
              <a:headEnd/>
              <a:tailEnd/>
            </a:ln>
          </p:spPr>
        </p:pic>
        <p:pic>
          <p:nvPicPr>
            <p:cNvPr id="42" name="图片 7"/>
            <p:cNvPicPr>
              <a:picLocks noChangeAspect="1"/>
            </p:cNvPicPr>
            <p:nvPr/>
          </p:nvPicPr>
          <p:blipFill>
            <a:blip r:embed="rId19" cstate="screen"/>
            <a:srcRect/>
            <a:stretch>
              <a:fillRect/>
            </a:stretch>
          </p:blipFill>
          <p:spPr bwMode="auto">
            <a:xfrm>
              <a:off x="2939839" y="3414932"/>
              <a:ext cx="851378" cy="209526"/>
            </a:xfrm>
            <a:prstGeom prst="rect">
              <a:avLst/>
            </a:prstGeom>
            <a:noFill/>
            <a:ln w="9525">
              <a:noFill/>
              <a:miter lim="800000"/>
              <a:headEnd/>
              <a:tailEnd/>
            </a:ln>
          </p:spPr>
        </p:pic>
        <p:pic>
          <p:nvPicPr>
            <p:cNvPr id="43" name="图片 8"/>
            <p:cNvPicPr>
              <a:picLocks noChangeAspect="1"/>
            </p:cNvPicPr>
            <p:nvPr/>
          </p:nvPicPr>
          <p:blipFill>
            <a:blip r:embed="rId20" cstate="screen"/>
            <a:srcRect/>
            <a:stretch>
              <a:fillRect/>
            </a:stretch>
          </p:blipFill>
          <p:spPr bwMode="auto">
            <a:xfrm>
              <a:off x="5234780" y="2641045"/>
              <a:ext cx="850374" cy="346790"/>
            </a:xfrm>
            <a:prstGeom prst="rect">
              <a:avLst/>
            </a:prstGeom>
            <a:noFill/>
            <a:ln w="9525">
              <a:noFill/>
              <a:miter lim="800000"/>
              <a:headEnd/>
              <a:tailEnd/>
            </a:ln>
          </p:spPr>
        </p:pic>
        <p:pic>
          <p:nvPicPr>
            <p:cNvPr id="44" name="图片 12"/>
            <p:cNvPicPr>
              <a:picLocks noChangeAspect="1"/>
            </p:cNvPicPr>
            <p:nvPr/>
          </p:nvPicPr>
          <p:blipFill>
            <a:blip r:embed="rId21" cstate="screen"/>
            <a:srcRect/>
            <a:stretch>
              <a:fillRect/>
            </a:stretch>
          </p:blipFill>
          <p:spPr bwMode="auto">
            <a:xfrm>
              <a:off x="7631829" y="4475236"/>
              <a:ext cx="911449" cy="259068"/>
            </a:xfrm>
            <a:prstGeom prst="rect">
              <a:avLst/>
            </a:prstGeom>
            <a:noFill/>
            <a:ln w="9525">
              <a:noFill/>
              <a:miter lim="800000"/>
              <a:headEnd/>
              <a:tailEnd/>
            </a:ln>
          </p:spPr>
        </p:pic>
        <p:grpSp>
          <p:nvGrpSpPr>
            <p:cNvPr id="45" name="组合 113"/>
            <p:cNvGrpSpPr/>
            <p:nvPr/>
          </p:nvGrpSpPr>
          <p:grpSpPr>
            <a:xfrm>
              <a:off x="477450" y="4574736"/>
              <a:ext cx="5788800" cy="607555"/>
              <a:chOff x="1641475" y="3852863"/>
              <a:chExt cx="7336482" cy="909885"/>
            </a:xfrm>
          </p:grpSpPr>
          <p:sp>
            <p:nvSpPr>
              <p:cNvPr id="51" name="圆角矩形 50"/>
              <p:cNvSpPr/>
              <p:nvPr/>
            </p:nvSpPr>
            <p:spPr bwMode="auto">
              <a:xfrm>
                <a:off x="1641475" y="3854450"/>
                <a:ext cx="1376363" cy="90328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2" name="圆角矩形 51"/>
              <p:cNvSpPr/>
              <p:nvPr/>
            </p:nvSpPr>
            <p:spPr bwMode="auto">
              <a:xfrm>
                <a:off x="3149600" y="3854450"/>
                <a:ext cx="1376363" cy="90328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3" name="圆角矩形 52"/>
              <p:cNvSpPr/>
              <p:nvPr/>
            </p:nvSpPr>
            <p:spPr bwMode="auto">
              <a:xfrm>
                <a:off x="4657725" y="3854450"/>
                <a:ext cx="1376363" cy="90328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4" name="圆角矩形 53"/>
              <p:cNvSpPr/>
              <p:nvPr/>
            </p:nvSpPr>
            <p:spPr bwMode="auto">
              <a:xfrm>
                <a:off x="6165850" y="3852863"/>
                <a:ext cx="1376363" cy="9017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5" name="圆角矩形 54"/>
              <p:cNvSpPr/>
              <p:nvPr/>
            </p:nvSpPr>
            <p:spPr bwMode="auto">
              <a:xfrm>
                <a:off x="7679382" y="3861048"/>
                <a:ext cx="1298575" cy="90170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56" name="Picture 3"/>
              <p:cNvPicPr>
                <a:picLocks noChangeAspect="1" noChangeArrowheads="1"/>
              </p:cNvPicPr>
              <p:nvPr/>
            </p:nvPicPr>
            <p:blipFill>
              <a:blip r:embed="rId22" cstate="screen"/>
              <a:srcRect/>
              <a:stretch>
                <a:fillRect/>
              </a:stretch>
            </p:blipFill>
            <p:spPr bwMode="auto">
              <a:xfrm>
                <a:off x="3297866" y="4159845"/>
                <a:ext cx="1108159" cy="245584"/>
              </a:xfrm>
              <a:prstGeom prst="rect">
                <a:avLst/>
              </a:prstGeom>
              <a:noFill/>
              <a:ln w="9525">
                <a:noFill/>
                <a:miter lim="800000"/>
                <a:headEnd/>
                <a:tailEnd/>
              </a:ln>
            </p:spPr>
          </p:pic>
          <p:pic>
            <p:nvPicPr>
              <p:cNvPr id="57" name="Picture 2" descr="PADTEC 的图像结果"/>
              <p:cNvPicPr>
                <a:picLocks noChangeAspect="1" noChangeArrowheads="1"/>
              </p:cNvPicPr>
              <p:nvPr/>
            </p:nvPicPr>
            <p:blipFill>
              <a:blip r:embed="rId23" cstate="screen"/>
              <a:srcRect/>
              <a:stretch>
                <a:fillRect/>
              </a:stretch>
            </p:blipFill>
            <p:spPr bwMode="auto">
              <a:xfrm>
                <a:off x="6253093" y="4113666"/>
                <a:ext cx="1201600" cy="337941"/>
              </a:xfrm>
              <a:prstGeom prst="rect">
                <a:avLst/>
              </a:prstGeom>
              <a:noFill/>
              <a:ln w="9525">
                <a:noFill/>
                <a:miter lim="800000"/>
                <a:headEnd/>
                <a:tailEnd/>
              </a:ln>
            </p:spPr>
          </p:pic>
          <p:pic>
            <p:nvPicPr>
              <p:cNvPr id="58" name="图片 1"/>
              <p:cNvPicPr>
                <a:picLocks noChangeAspect="1"/>
              </p:cNvPicPr>
              <p:nvPr/>
            </p:nvPicPr>
            <p:blipFill>
              <a:blip r:embed="rId24" cstate="screen"/>
              <a:srcRect t="-2" b="-13435"/>
              <a:stretch>
                <a:fillRect/>
              </a:stretch>
            </p:blipFill>
            <p:spPr bwMode="auto">
              <a:xfrm>
                <a:off x="7774744" y="4168029"/>
                <a:ext cx="1107558" cy="369623"/>
              </a:xfrm>
              <a:prstGeom prst="rect">
                <a:avLst/>
              </a:prstGeom>
              <a:noFill/>
              <a:ln w="9525">
                <a:noFill/>
                <a:miter lim="800000"/>
                <a:headEnd/>
                <a:tailEnd/>
              </a:ln>
            </p:spPr>
          </p:pic>
          <p:pic>
            <p:nvPicPr>
              <p:cNvPr id="59" name="图片 13"/>
              <p:cNvPicPr>
                <a:picLocks noChangeAspect="1"/>
              </p:cNvPicPr>
              <p:nvPr/>
            </p:nvPicPr>
            <p:blipFill>
              <a:blip r:embed="rId25" cstate="screen"/>
              <a:srcRect/>
              <a:stretch>
                <a:fillRect/>
              </a:stretch>
            </p:blipFill>
            <p:spPr bwMode="auto">
              <a:xfrm>
                <a:off x="1778728" y="3913817"/>
                <a:ext cx="1119223" cy="745379"/>
              </a:xfrm>
              <a:prstGeom prst="rect">
                <a:avLst/>
              </a:prstGeom>
              <a:noFill/>
              <a:ln w="9525">
                <a:noFill/>
                <a:miter lim="800000"/>
                <a:headEnd/>
                <a:tailEnd/>
              </a:ln>
            </p:spPr>
          </p:pic>
        </p:grpSp>
        <p:pic>
          <p:nvPicPr>
            <p:cNvPr id="46" name="图片 15"/>
            <p:cNvPicPr>
              <a:picLocks noChangeAspect="1"/>
            </p:cNvPicPr>
            <p:nvPr/>
          </p:nvPicPr>
          <p:blipFill>
            <a:blip r:embed="rId26" cstate="screen"/>
            <a:srcRect/>
            <a:stretch>
              <a:fillRect/>
            </a:stretch>
          </p:blipFill>
          <p:spPr bwMode="auto">
            <a:xfrm>
              <a:off x="6394462" y="4790155"/>
              <a:ext cx="990868" cy="211984"/>
            </a:xfrm>
            <a:prstGeom prst="rect">
              <a:avLst/>
            </a:prstGeom>
            <a:noFill/>
            <a:ln w="9525">
              <a:noFill/>
              <a:miter lim="800000"/>
              <a:headEnd/>
              <a:tailEnd/>
            </a:ln>
          </p:spPr>
        </p:pic>
        <p:pic>
          <p:nvPicPr>
            <p:cNvPr id="47" name="图片 17"/>
            <p:cNvPicPr>
              <a:picLocks noChangeAspect="1"/>
            </p:cNvPicPr>
            <p:nvPr/>
          </p:nvPicPr>
          <p:blipFill>
            <a:blip r:embed="rId27" cstate="screen"/>
            <a:srcRect/>
            <a:stretch>
              <a:fillRect/>
            </a:stretch>
          </p:blipFill>
          <p:spPr bwMode="auto">
            <a:xfrm>
              <a:off x="6460279" y="2570177"/>
              <a:ext cx="884053" cy="489629"/>
            </a:xfrm>
            <a:prstGeom prst="rect">
              <a:avLst/>
            </a:prstGeom>
            <a:noFill/>
            <a:ln w="9525">
              <a:noFill/>
              <a:miter lim="800000"/>
              <a:headEnd/>
              <a:tailEnd/>
            </a:ln>
          </p:spPr>
        </p:pic>
        <p:pic>
          <p:nvPicPr>
            <p:cNvPr id="48" name="Picture 2"/>
            <p:cNvPicPr>
              <a:picLocks noChangeAspect="1" noChangeArrowheads="1"/>
            </p:cNvPicPr>
            <p:nvPr/>
          </p:nvPicPr>
          <p:blipFill>
            <a:blip r:embed="rId28" cstate="screen"/>
            <a:srcRect/>
            <a:stretch>
              <a:fillRect/>
            </a:stretch>
          </p:blipFill>
          <p:spPr bwMode="auto">
            <a:xfrm>
              <a:off x="2912219" y="4694534"/>
              <a:ext cx="986855" cy="322020"/>
            </a:xfrm>
            <a:prstGeom prst="rect">
              <a:avLst/>
            </a:prstGeom>
            <a:noFill/>
            <a:ln w="9525">
              <a:noFill/>
              <a:miter lim="800000"/>
              <a:headEnd/>
              <a:tailEnd/>
            </a:ln>
          </p:spPr>
        </p:pic>
        <p:sp>
          <p:nvSpPr>
            <p:cNvPr id="49" name="圆角矩形 48"/>
            <p:cNvSpPr/>
            <p:nvPr/>
          </p:nvSpPr>
          <p:spPr bwMode="auto">
            <a:xfrm>
              <a:off x="7550593" y="3614944"/>
              <a:ext cx="1073677" cy="603150"/>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50" name="图片 49"/>
            <p:cNvPicPr>
              <a:picLocks noChangeAspect="1"/>
            </p:cNvPicPr>
            <p:nvPr/>
          </p:nvPicPr>
          <p:blipFill>
            <a:blip r:embed="rId29" cstate="screen"/>
            <a:stretch>
              <a:fillRect/>
            </a:stretch>
          </p:blipFill>
          <p:spPr>
            <a:xfrm>
              <a:off x="7602108" y="3762056"/>
              <a:ext cx="997640" cy="309525"/>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21464"/>
          </a:xfrm>
        </p:spPr>
        <p:txBody>
          <a:bodyPr/>
          <a:lstStyle/>
          <a:p>
            <a:pPr defTabSz="514350">
              <a:lnSpc>
                <a:spcPct val="90000"/>
              </a:lnSpc>
              <a:defRPr/>
            </a:pPr>
            <a:r>
              <a:rPr lang="zh-CN" altLang="zh-CN" sz="2475" dirty="0"/>
              <a:t>合作</a:t>
            </a:r>
            <a:r>
              <a:rPr lang="zh-CN" altLang="zh-CN" sz="2475" dirty="0" smtClean="0"/>
              <a:t>客户</a:t>
            </a:r>
            <a:endParaRPr lang="zh-CN" altLang="en-US" dirty="0"/>
          </a:p>
        </p:txBody>
      </p:sp>
      <p:pic>
        <p:nvPicPr>
          <p:cNvPr id="6" name="图片 5" descr="MX@XF)60~J(AMLUJPF9_H4V"/>
          <p:cNvPicPr>
            <a:picLocks noChangeAspect="1"/>
          </p:cNvPicPr>
          <p:nvPr/>
        </p:nvPicPr>
        <p:blipFill>
          <a:blip r:embed="rId3" cstate="email">
            <a:extLst>
              <a:ext uri="{BEBA8EAE-BF5A-486C-A8C5-ECC9F3942E4B}">
                <a14:imgProps xmlns:a14="http://schemas.microsoft.com/office/drawing/2010/main">
                  <a14:imgLayer r:embed="rId4">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248774" y="2155607"/>
            <a:ext cx="1795550" cy="917316"/>
          </a:xfrm>
          <a:prstGeom prst="rect">
            <a:avLst/>
          </a:prstGeom>
        </p:spPr>
      </p:pic>
      <p:pic>
        <p:nvPicPr>
          <p:cNvPr id="8" name="图片 7" descr="HSC_`UEE~S{S%}AWB}XTE_2"/>
          <p:cNvPicPr>
            <a:picLocks noChangeAspect="1"/>
          </p:cNvPicPr>
          <p:nvPr/>
        </p:nvPicPr>
        <p:blipFill>
          <a:blip r:embed="rId5" cstate="email">
            <a:clrChange>
              <a:clrFrom>
                <a:srgbClr val="FFFFFF"/>
              </a:clrFrom>
              <a:clrTo>
                <a:srgbClr val="FFFFFF">
                  <a:alpha val="0"/>
                </a:srgbClr>
              </a:clrTo>
            </a:clrChange>
          </a:blip>
          <a:stretch>
            <a:fillRect/>
          </a:stretch>
        </p:blipFill>
        <p:spPr>
          <a:xfrm>
            <a:off x="8298536" y="3488749"/>
            <a:ext cx="2128840" cy="714658"/>
          </a:xfrm>
          <a:prstGeom prst="rect">
            <a:avLst/>
          </a:prstGeom>
        </p:spPr>
      </p:pic>
      <p:pic>
        <p:nvPicPr>
          <p:cNvPr id="9" name="图片 8" descr="WKBE344@XEODZF56L7[5$_R"/>
          <p:cNvPicPr>
            <a:picLocks noChangeAspect="1"/>
          </p:cNvPicPr>
          <p:nvPr/>
        </p:nvPicPr>
        <p:blipFill>
          <a:blip r:embed="rId6" cstate="email">
            <a:clrChange>
              <a:clrFrom>
                <a:srgbClr val="FFFFFF"/>
              </a:clrFrom>
              <a:clrTo>
                <a:srgbClr val="FFFFFF">
                  <a:alpha val="0"/>
                </a:srgbClr>
              </a:clrTo>
            </a:clrChange>
          </a:blip>
          <a:stretch>
            <a:fillRect/>
          </a:stretch>
        </p:blipFill>
        <p:spPr>
          <a:xfrm>
            <a:off x="1585950" y="2203735"/>
            <a:ext cx="2452193" cy="837605"/>
          </a:xfrm>
          <a:prstGeom prst="rect">
            <a:avLst/>
          </a:prstGeom>
        </p:spPr>
      </p:pic>
      <p:pic>
        <p:nvPicPr>
          <p:cNvPr id="10" name="图片 9" descr="MAH61{[IQ9J@{72XIKV3GI4"/>
          <p:cNvPicPr>
            <a:picLocks noChangeAspect="1"/>
          </p:cNvPicPr>
          <p:nvPr/>
        </p:nvPicPr>
        <p:blipFill>
          <a:blip r:embed="rId7" cstate="email">
            <a:clrChange>
              <a:clrFrom>
                <a:srgbClr val="FFFFFF"/>
              </a:clrFrom>
              <a:clrTo>
                <a:srgbClr val="FFFFFF">
                  <a:alpha val="0"/>
                </a:srgbClr>
              </a:clrTo>
            </a:clrChange>
          </a:blip>
          <a:stretch>
            <a:fillRect/>
          </a:stretch>
        </p:blipFill>
        <p:spPr>
          <a:xfrm>
            <a:off x="1138175" y="3411439"/>
            <a:ext cx="3288144" cy="1018840"/>
          </a:xfrm>
          <a:prstGeom prst="rect">
            <a:avLst/>
          </a:prstGeom>
        </p:spPr>
      </p:pic>
      <p:grpSp>
        <p:nvGrpSpPr>
          <p:cNvPr id="11" name="组合 10"/>
          <p:cNvGrpSpPr/>
          <p:nvPr/>
        </p:nvGrpSpPr>
        <p:grpSpPr>
          <a:xfrm>
            <a:off x="8291043" y="2184608"/>
            <a:ext cx="2112265" cy="660728"/>
            <a:chOff x="9881615" y="1661160"/>
            <a:chExt cx="2436014" cy="761999"/>
          </a:xfrm>
        </p:grpSpPr>
        <p:pic>
          <p:nvPicPr>
            <p:cNvPr id="12" name="图片 11"/>
            <p:cNvPicPr>
              <a:picLocks noChangeAspect="1"/>
            </p:cNvPicPr>
            <p:nvPr/>
          </p:nvPicPr>
          <p:blipFill rotWithShape="1">
            <a:blip r:embed="rId8" cstate="email"/>
            <a:srcRect b="-6796"/>
            <a:stretch>
              <a:fillRect/>
            </a:stretch>
          </p:blipFill>
          <p:spPr>
            <a:xfrm>
              <a:off x="9881615" y="1752600"/>
              <a:ext cx="664466" cy="670559"/>
            </a:xfrm>
            <a:prstGeom prst="rect">
              <a:avLst/>
            </a:prstGeom>
          </p:spPr>
        </p:pic>
        <p:pic>
          <p:nvPicPr>
            <p:cNvPr id="13" name="图片 12"/>
            <p:cNvPicPr>
              <a:picLocks noChangeAspect="1"/>
            </p:cNvPicPr>
            <p:nvPr/>
          </p:nvPicPr>
          <p:blipFill rotWithShape="1">
            <a:blip r:embed="rId9" cstate="email"/>
            <a:srcRect t="-16990" b="-1"/>
            <a:stretch>
              <a:fillRect/>
            </a:stretch>
          </p:blipFill>
          <p:spPr>
            <a:xfrm>
              <a:off x="10591800" y="1661160"/>
              <a:ext cx="1725829" cy="734569"/>
            </a:xfrm>
            <a:prstGeom prst="rect">
              <a:avLst/>
            </a:prstGeom>
          </p:spPr>
        </p:pic>
      </p:grpSp>
      <p:pic>
        <p:nvPicPr>
          <p:cNvPr id="15" name="图片 14" descr="WP[74}FB48CH%_[5~)R]M84"/>
          <p:cNvPicPr>
            <a:picLocks noChangeAspect="1"/>
          </p:cNvPicPr>
          <p:nvPr/>
        </p:nvPicPr>
        <p:blipFill rotWithShape="1">
          <a:blip r:embed="rId10">
            <a:extLst>
              <a:ext uri="{BEBA8EAE-BF5A-486C-A8C5-ECC9F3942E4B}">
                <a14:imgProps xmlns:a14="http://schemas.microsoft.com/office/drawing/2010/main">
                  <a14:imgLayer r:embed="rId11">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5354320" y="3288607"/>
            <a:ext cx="1291004" cy="864401"/>
          </a:xfrm>
          <a:prstGeom prst="rect">
            <a:avLst/>
          </a:prstGeom>
        </p:spPr>
      </p:pic>
      <p:sp>
        <p:nvSpPr>
          <p:cNvPr id="16" name="矩形 15"/>
          <p:cNvSpPr/>
          <p:nvPr/>
        </p:nvSpPr>
        <p:spPr>
          <a:xfrm>
            <a:off x="1174272" y="3428557"/>
            <a:ext cx="3056838"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8" name="矩形 17"/>
          <p:cNvSpPr/>
          <p:nvPr/>
        </p:nvSpPr>
        <p:spPr>
          <a:xfrm>
            <a:off x="1174271" y="2252983"/>
            <a:ext cx="3056838"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19" name="矩形 18"/>
          <p:cNvSpPr/>
          <p:nvPr/>
        </p:nvSpPr>
        <p:spPr>
          <a:xfrm>
            <a:off x="7872264" y="3427835"/>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0" name="矩形 19"/>
          <p:cNvSpPr/>
          <p:nvPr/>
        </p:nvSpPr>
        <p:spPr>
          <a:xfrm>
            <a:off x="4511513" y="2228358"/>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1" name="矩形 20"/>
          <p:cNvSpPr/>
          <p:nvPr/>
        </p:nvSpPr>
        <p:spPr>
          <a:xfrm>
            <a:off x="4511515" y="3400373"/>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22" name="矩形 21"/>
          <p:cNvSpPr/>
          <p:nvPr/>
        </p:nvSpPr>
        <p:spPr>
          <a:xfrm>
            <a:off x="7912569" y="2148804"/>
            <a:ext cx="3145063" cy="7883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品质，交期，账期，售前售后支持</a:t>
            </a:r>
            <a:endParaRPr lang="zh-CN" altLang="en-US" dirty="0"/>
          </a:p>
        </p:txBody>
      </p:sp>
      <p:pic>
        <p:nvPicPr>
          <p:cNvPr id="24" name="Picture 2" descr="sMES智能現場執行系統|鼎新電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0827" y="1560576"/>
            <a:ext cx="4059658" cy="4235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194" name="Picture 2" descr="服务与支持-售前、售中、售后服务-北京日新亚华科技有限公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886" y="2145792"/>
            <a:ext cx="8756777" cy="4502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834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业绩增长</a:t>
            </a:r>
            <a:endParaRPr lang="zh-CN" altLang="en-US" dirty="0"/>
          </a:p>
        </p:txBody>
      </p:sp>
      <p:graphicFrame>
        <p:nvGraphicFramePr>
          <p:cNvPr id="4" name="表格 3"/>
          <p:cNvGraphicFramePr>
            <a:graphicFrameLocks noGrp="1"/>
          </p:cNvGraphicFramePr>
          <p:nvPr/>
        </p:nvGraphicFramePr>
        <p:xfrm>
          <a:off x="7558269" y="1858574"/>
          <a:ext cx="3463290" cy="3989705"/>
        </p:xfrm>
        <a:graphic>
          <a:graphicData uri="http://schemas.openxmlformats.org/drawingml/2006/table">
            <a:tbl>
              <a:tblPr firstRow="1" bandRow="1">
                <a:tableStyleId>{5C22544A-7EE6-4342-B048-85BDC9FD1C3A}</a:tableStyleId>
              </a:tblPr>
              <a:tblGrid>
                <a:gridCol w="62992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944245">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96570">
                <a:tc gridSpan="4">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年销售额增长图表</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4480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序号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年份</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销售额（万）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增长率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632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1070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1523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2280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5</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2015</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4900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920">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6500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920">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9000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文本框 99"/>
          <p:cNvSpPr txBox="1"/>
          <p:nvPr/>
        </p:nvSpPr>
        <p:spPr>
          <a:xfrm>
            <a:off x="3905728" y="2131284"/>
            <a:ext cx="3652541" cy="40011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000" b="0" u="none" dirty="0">
                <a:solidFill>
                  <a:srgbClr val="000080"/>
                </a:solidFill>
                <a:latin typeface="黑体" panose="02010609060101010101" charset="-122"/>
                <a:ea typeface="黑体" panose="02010609060101010101" charset="-122"/>
                <a:cs typeface="黑体" panose="02010609060101010101" charset="-122"/>
              </a:rPr>
              <a:t>年销售额增长图表（单位</a:t>
            </a:r>
            <a:r>
              <a:rPr lang="en-US" altLang="zh-CN" sz="2000" b="0" u="none" dirty="0">
                <a:solidFill>
                  <a:srgbClr val="000080"/>
                </a:solidFill>
                <a:latin typeface="黑体" panose="02010609060101010101" charset="-122"/>
                <a:ea typeface="黑体" panose="02010609060101010101" charset="-122"/>
                <a:cs typeface="黑体" panose="02010609060101010101" charset="-122"/>
              </a:rPr>
              <a:t>:</a:t>
            </a:r>
            <a:r>
              <a:rPr lang="zh-CN" altLang="en-US" sz="2000" b="0" u="none" dirty="0">
                <a:solidFill>
                  <a:srgbClr val="000080"/>
                </a:solidFill>
                <a:latin typeface="黑体" panose="02010609060101010101" charset="-122"/>
                <a:ea typeface="黑体" panose="02010609060101010101" charset="-122"/>
                <a:cs typeface="黑体" panose="02010609060101010101" charset="-122"/>
              </a:rPr>
              <a:t>万）</a:t>
            </a:r>
            <a:endParaRPr lang="zh-CN" altLang="en-US" dirty="0"/>
          </a:p>
        </p:txBody>
      </p:sp>
      <p:pic>
        <p:nvPicPr>
          <p:cNvPr id="6" name="图片 5"/>
          <p:cNvPicPr>
            <a:picLocks noChangeAspect="1"/>
          </p:cNvPicPr>
          <p:nvPr/>
        </p:nvPicPr>
        <p:blipFill>
          <a:blip r:embed="rId3"/>
          <a:stretch>
            <a:fillRect/>
          </a:stretch>
        </p:blipFill>
        <p:spPr>
          <a:xfrm>
            <a:off x="675758" y="1858574"/>
            <a:ext cx="6714490" cy="400240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extLst>
                  <a:ext uri="{BEBA8EAE-BF5A-486C-A8C5-ECC9F3942E4B}">
                    <a14:imgProps xmlns:a14="http://schemas.microsoft.com/office/drawing/2010/main">
                      <a14:imgLayer r:embed="rId4">
                        <a14:imgEffect>
                          <a14:brightnessContrast bright="22000"/>
                        </a14:imgEffect>
                      </a14:imgLayer>
                    </a14:imgProps>
                  </a:ext>
                </a:extLst>
              </a:blip>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ctr"/>
            <a:r>
              <a:rPr lang="zh-CN" altLang="en-US" dirty="0" smtClean="0"/>
              <a:t>发展历程</a:t>
            </a:r>
            <a:endParaRPr lang="zh-CN" altLang="en-US" dirty="0"/>
          </a:p>
        </p:txBody>
      </p:sp>
      <p:grpSp>
        <p:nvGrpSpPr>
          <p:cNvPr id="5" name="组合 4"/>
          <p:cNvGrpSpPr/>
          <p:nvPr/>
        </p:nvGrpSpPr>
        <p:grpSpPr>
          <a:xfrm>
            <a:off x="487645" y="1027906"/>
            <a:ext cx="8426959" cy="5338491"/>
            <a:chOff x="832313" y="942277"/>
            <a:chExt cx="9135304" cy="5787225"/>
          </a:xfrm>
        </p:grpSpPr>
        <p:sp>
          <p:nvSpPr>
            <p:cNvPr id="6" name="自由: 形状 6"/>
            <p:cNvSpPr/>
            <p:nvPr/>
          </p:nvSpPr>
          <p:spPr>
            <a:xfrm>
              <a:off x="853517" y="3310126"/>
              <a:ext cx="1371934" cy="73380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0 w 1400968"/>
                <a:gd name="connsiteY5"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968" h="560387">
                  <a:moveTo>
                    <a:pt x="0" y="0"/>
                  </a:moveTo>
                  <a:lnTo>
                    <a:pt x="1120775" y="0"/>
                  </a:lnTo>
                  <a:lnTo>
                    <a:pt x="1400968" y="280194"/>
                  </a:lnTo>
                  <a:lnTo>
                    <a:pt x="1120775" y="560387"/>
                  </a:lnTo>
                  <a:lnTo>
                    <a:pt x="0" y="560387"/>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lvl="0" algn="ctr" defTabSz="1155700">
                <a:lnSpc>
                  <a:spcPct val="90000"/>
                </a:lnSpc>
                <a:spcBef>
                  <a:spcPct val="0"/>
                </a:spcBef>
                <a:spcAft>
                  <a:spcPct val="35000"/>
                </a:spcAft>
              </a:pPr>
              <a:r>
                <a:rPr lang="zh-CN" altLang="en-US" sz="2800" dirty="0"/>
                <a:t>2009</a:t>
              </a:r>
              <a:endParaRPr lang="zh-CN" altLang="en-US" sz="2600" kern="1200" dirty="0"/>
            </a:p>
          </p:txBody>
        </p:sp>
        <p:sp>
          <p:nvSpPr>
            <p:cNvPr id="7" name="自由: 形状 7"/>
            <p:cNvSpPr/>
            <p:nvPr/>
          </p:nvSpPr>
          <p:spPr>
            <a:xfrm>
              <a:off x="1945281" y="3313910"/>
              <a:ext cx="148345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2010</a:t>
              </a:r>
            </a:p>
          </p:txBody>
        </p:sp>
        <p:sp>
          <p:nvSpPr>
            <p:cNvPr id="8" name="自由: 形状 8"/>
            <p:cNvSpPr/>
            <p:nvPr/>
          </p:nvSpPr>
          <p:spPr>
            <a:xfrm>
              <a:off x="3159578" y="3295670"/>
              <a:ext cx="1586707" cy="790944"/>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2011</a:t>
              </a:r>
              <a:endParaRPr lang="zh-CN" altLang="en-US" sz="2600" kern="1200"/>
            </a:p>
          </p:txBody>
        </p:sp>
        <p:sp>
          <p:nvSpPr>
            <p:cNvPr id="9" name="自由: 形状 9"/>
            <p:cNvSpPr/>
            <p:nvPr/>
          </p:nvSpPr>
          <p:spPr>
            <a:xfrm>
              <a:off x="4455102" y="3307372"/>
              <a:ext cx="1607358" cy="768227"/>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2012</a:t>
              </a:r>
            </a:p>
          </p:txBody>
        </p:sp>
        <p:sp>
          <p:nvSpPr>
            <p:cNvPr id="10" name="自由: 形状 10"/>
            <p:cNvSpPr/>
            <p:nvPr/>
          </p:nvSpPr>
          <p:spPr>
            <a:xfrm>
              <a:off x="5772654" y="3323205"/>
              <a:ext cx="1589461" cy="75239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a:t>2013</a:t>
              </a:r>
              <a:endParaRPr lang="zh-CN" altLang="en-US" sz="2600" kern="1200"/>
            </a:p>
          </p:txBody>
        </p:sp>
        <p:sp>
          <p:nvSpPr>
            <p:cNvPr id="11" name="自由: 形状 11"/>
            <p:cNvSpPr/>
            <p:nvPr/>
          </p:nvSpPr>
          <p:spPr>
            <a:xfrm>
              <a:off x="7047526" y="3310126"/>
              <a:ext cx="1533702" cy="771669"/>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solidFill>
                    <a:schemeClr val="bg1"/>
                  </a:solidFill>
                </a:rPr>
                <a:t>2014</a:t>
              </a:r>
            </a:p>
          </p:txBody>
        </p:sp>
        <p:sp>
          <p:nvSpPr>
            <p:cNvPr id="12" name="矩形 11"/>
            <p:cNvSpPr/>
            <p:nvPr/>
          </p:nvSpPr>
          <p:spPr>
            <a:xfrm>
              <a:off x="832313" y="4470281"/>
              <a:ext cx="141433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2009年8月16日公司成立</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SFP+ SR LR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rPr>
                <a:t>X2</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XENPAK系列推向市场</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俄罗斯著名的数据中心MAIL.RU 批量应用我司产品。</a:t>
              </a:r>
            </a:p>
          </p:txBody>
        </p:sp>
        <p:sp>
          <p:nvSpPr>
            <p:cNvPr id="13" name="矩形 12"/>
            <p:cNvSpPr/>
            <p:nvPr/>
          </p:nvSpPr>
          <p:spPr>
            <a:xfrm>
              <a:off x="1805733" y="1120203"/>
              <a:ext cx="1504790" cy="1301224"/>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公司新产品SFP+ ER/ZR在美国A&amp;AT小批量实用</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并</a:t>
              </a:r>
              <a:r>
                <a:rPr lang="zh-CN" altLang="en-US" sz="1200" dirty="0">
                  <a:solidFill>
                    <a:schemeClr val="accent6"/>
                  </a:solidFill>
                  <a:latin typeface="微软雅黑" panose="020B0503020204020204" charset="-122"/>
                  <a:ea typeface="微软雅黑" panose="020B0503020204020204" charset="-122"/>
                  <a:sym typeface="+mn-ea"/>
                </a:rPr>
                <a:t>发布CWDM </a:t>
              </a:r>
              <a:r>
                <a:rPr lang="zh-CN" altLang="en-US" sz="1200" dirty="0" smtClean="0">
                  <a:solidFill>
                    <a:schemeClr val="accent6"/>
                  </a:solidFill>
                  <a:latin typeface="微软雅黑" panose="020B0503020204020204" charset="-122"/>
                  <a:ea typeface="微软雅黑" panose="020B0503020204020204" charset="-122"/>
                  <a:sym typeface="+mn-ea"/>
                </a:rPr>
                <a:t>SFP</a:t>
              </a:r>
              <a:r>
                <a:rPr lang="zh-CN" altLang="en-US" sz="1200" dirty="0">
                  <a:solidFill>
                    <a:schemeClr val="accent6"/>
                  </a:solidFill>
                  <a:latin typeface="微软雅黑" panose="020B0503020204020204" charset="-122"/>
                  <a:ea typeface="微软雅黑" panose="020B0503020204020204" charset="-122"/>
                  <a:sym typeface="+mn-ea"/>
                </a:rPr>
                <a:t>+</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DWDM SFP+ 80KM</a:t>
              </a:r>
              <a:r>
                <a:rPr lang="zh-CN" altLang="en-US" sz="1200" dirty="0">
                  <a:solidFill>
                    <a:schemeClr val="accent6"/>
                  </a:solidFill>
                  <a:latin typeface="微软雅黑" panose="020B0503020204020204" charset="-122"/>
                  <a:ea typeface="微软雅黑" panose="020B0503020204020204" charset="-122"/>
                </a:rPr>
                <a:t>。</a:t>
              </a:r>
            </a:p>
          </p:txBody>
        </p:sp>
        <p:cxnSp>
          <p:nvCxnSpPr>
            <p:cNvPr id="14" name="直接连接符 13"/>
            <p:cNvCxnSpPr/>
            <p:nvPr/>
          </p:nvCxnSpPr>
          <p:spPr>
            <a:xfrm>
              <a:off x="1325743" y="3986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148984" y="4046061"/>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03961" y="4452657"/>
              <a:ext cx="1379505" cy="2101977"/>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 发布XFP SR/LR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ER</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ZR</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3G SFP</a:t>
              </a:r>
              <a:r>
                <a:rPr lang="en-US" altLang="zh-CN" sz="1200" dirty="0">
                  <a:solidFill>
                    <a:schemeClr val="accent6"/>
                  </a:solidFill>
                  <a:latin typeface="微软雅黑" panose="020B0503020204020204" charset="-122"/>
                  <a:ea typeface="微软雅黑" panose="020B0503020204020204" charset="-122"/>
                  <a:sym typeface="+mn-ea"/>
                </a:rPr>
                <a:t>,</a:t>
              </a:r>
              <a:r>
                <a:rPr lang="zh-CN" altLang="en-US" sz="1200" dirty="0">
                  <a:solidFill>
                    <a:schemeClr val="accent6"/>
                  </a:solidFill>
                  <a:latin typeface="微软雅黑" panose="020B0503020204020204" charset="-122"/>
                  <a:ea typeface="微软雅黑" panose="020B0503020204020204" charset="-122"/>
                  <a:sym typeface="+mn-ea"/>
                </a:rPr>
                <a:t>CWDM XFP 80KM,DWDM XFP 80KM</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业绩在美国市场实现300%的增长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同时辐射南美市场巴西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阿根廷。</a:t>
              </a:r>
            </a:p>
          </p:txBody>
        </p:sp>
        <p:sp>
          <p:nvSpPr>
            <p:cNvPr id="17" name="矩形 16"/>
            <p:cNvSpPr/>
            <p:nvPr/>
          </p:nvSpPr>
          <p:spPr>
            <a:xfrm>
              <a:off x="4584258" y="942277"/>
              <a:ext cx="1586408" cy="1501413"/>
            </a:xfrm>
            <a:prstGeom prst="rect">
              <a:avLst/>
            </a:prstGeom>
          </p:spPr>
          <p:txBody>
            <a:bodyPr wrap="square" numCol="1">
              <a:spAutoFit/>
            </a:bodyPr>
            <a:lstStyle/>
            <a:p>
              <a:r>
                <a:rPr lang="en-US" altLang="zh-CN" sz="1200" dirty="0" err="1">
                  <a:solidFill>
                    <a:schemeClr val="accent6"/>
                  </a:solidFill>
                  <a:latin typeface="微软雅黑" panose="020B0503020204020204" charset="-122"/>
                  <a:ea typeface="微软雅黑" panose="020B0503020204020204" charset="-122"/>
                </a:rPr>
                <a:t>发布CWDM</a:t>
              </a:r>
              <a:r>
                <a:rPr lang="en-US" altLang="zh-CN" sz="1200" dirty="0">
                  <a:solidFill>
                    <a:schemeClr val="accent6"/>
                  </a:solidFill>
                  <a:latin typeface="微软雅黑" panose="020B0503020204020204" charset="-122"/>
                  <a:ea typeface="微软雅黑" panose="020B0503020204020204" charset="-122"/>
                </a:rPr>
                <a:t> </a:t>
              </a:r>
              <a:r>
                <a:rPr lang="en-US" altLang="zh-CN" sz="1200" dirty="0" err="1">
                  <a:solidFill>
                    <a:schemeClr val="accent6"/>
                  </a:solidFill>
                  <a:latin typeface="微软雅黑" panose="020B0503020204020204" charset="-122"/>
                  <a:ea typeface="微软雅黑" panose="020B0503020204020204" charset="-122"/>
                </a:rPr>
                <a:t>System,DWDM</a:t>
              </a:r>
              <a:r>
                <a:rPr lang="en-US" altLang="zh-CN" sz="1200" dirty="0">
                  <a:solidFill>
                    <a:schemeClr val="accent6"/>
                  </a:solidFill>
                  <a:latin typeface="微软雅黑" panose="020B0503020204020204" charset="-122"/>
                  <a:ea typeface="微软雅黑" panose="020B0503020204020204" charset="-122"/>
                </a:rPr>
                <a:t> System,</a:t>
              </a:r>
              <a:r>
                <a:rPr lang="zh-CN" altLang="en-US" sz="1200" dirty="0">
                  <a:solidFill>
                    <a:schemeClr val="accent6"/>
                  </a:solidFill>
                  <a:latin typeface="微软雅黑" panose="020B0503020204020204" charset="-122"/>
                  <a:ea typeface="微软雅黑" panose="020B0503020204020204" charset="-122"/>
                </a:rPr>
                <a:t>公司业绩实现翻倍增长</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公司迁入展滔科技大厦</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场地扩大3倍</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更好的为全球客户服务。</a:t>
              </a:r>
            </a:p>
          </p:txBody>
        </p:sp>
        <p:sp>
          <p:nvSpPr>
            <p:cNvPr id="18" name="矩形 17"/>
            <p:cNvSpPr/>
            <p:nvPr/>
          </p:nvSpPr>
          <p:spPr>
            <a:xfrm>
              <a:off x="6056954" y="4546564"/>
              <a:ext cx="1106221" cy="1501413"/>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 XPON OLT</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公司批量导入ERP管理软件</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全面系统的提升客户的服务管理水平。</a:t>
              </a:r>
            </a:p>
          </p:txBody>
        </p:sp>
        <p:cxnSp>
          <p:nvCxnSpPr>
            <p:cNvPr id="19" name="直接连接符 18"/>
            <p:cNvCxnSpPr/>
            <p:nvPr/>
          </p:nvCxnSpPr>
          <p:spPr>
            <a:xfrm>
              <a:off x="6589720" y="4086613"/>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39566" y="2738686"/>
              <a:ext cx="0" cy="527522"/>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910900" y="942277"/>
              <a:ext cx="1332008" cy="1901788"/>
            </a:xfrm>
            <a:prstGeom prst="rect">
              <a:avLst/>
            </a:prstGeom>
          </p:spPr>
          <p:txBody>
            <a:bodyPr wrap="square" numCol="1">
              <a:spAutoFit/>
            </a:bodyPr>
            <a:lstStyle/>
            <a:p>
              <a:r>
                <a:rPr lang="zh-CN" altLang="en-US" sz="1200" dirty="0">
                  <a:solidFill>
                    <a:schemeClr val="accent6"/>
                  </a:solidFill>
                  <a:latin typeface="微软雅黑" panose="020B0503020204020204" charset="-122"/>
                  <a:ea typeface="微软雅黑" panose="020B0503020204020204" charset="-122"/>
                </a:rPr>
                <a:t>发布</a:t>
              </a:r>
              <a:r>
                <a:rPr lang="en-US" altLang="zh-CN" sz="1200" dirty="0">
                  <a:solidFill>
                    <a:schemeClr val="accent6"/>
                  </a:solidFill>
                  <a:latin typeface="微软雅黑" panose="020B0503020204020204" charset="-122"/>
                  <a:ea typeface="微软雅黑" panose="020B0503020204020204" charset="-122"/>
                </a:rPr>
                <a:t>QSFP+ SR4,LR4</a:t>
              </a:r>
              <a:r>
                <a:rPr lang="zh-CN" altLang="en-US"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sym typeface="+mn-ea"/>
                </a:rPr>
                <a:t>CFP 40G,CFP10</a:t>
              </a:r>
              <a:r>
                <a:rPr lang="zh-CN" altLang="en-US" sz="1200" dirty="0">
                  <a:solidFill>
                    <a:schemeClr val="accent6"/>
                  </a:solidFill>
                  <a:latin typeface="微软雅黑" panose="020B0503020204020204" charset="-122"/>
                  <a:ea typeface="微软雅黑" panose="020B0503020204020204" charset="-122"/>
                </a:rPr>
                <a:t>产品</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公司顺利参加ECOC,公司实施股化改造</a:t>
              </a:r>
              <a:r>
                <a:rPr lang="en-US" altLang="zh-CN" sz="1200" dirty="0">
                  <a:solidFill>
                    <a:schemeClr val="accent6"/>
                  </a:solidFill>
                  <a:latin typeface="微软雅黑" panose="020B0503020204020204" charset="-122"/>
                  <a:ea typeface="微软雅黑" panose="020B0503020204020204" charset="-122"/>
                </a:rPr>
                <a:t>,</a:t>
              </a:r>
              <a:r>
                <a:rPr lang="zh-CN" altLang="en-US" sz="1200" dirty="0">
                  <a:solidFill>
                    <a:schemeClr val="accent6"/>
                  </a:solidFill>
                  <a:latin typeface="微软雅黑" panose="020B0503020204020204" charset="-122"/>
                  <a:ea typeface="微软雅黑" panose="020B0503020204020204" charset="-122"/>
                </a:rPr>
                <a:t>公司授权第一批三位在职股东。</a:t>
              </a:r>
            </a:p>
          </p:txBody>
        </p:sp>
        <p:sp>
          <p:nvSpPr>
            <p:cNvPr id="22" name="object 28"/>
            <p:cNvSpPr txBox="1"/>
            <p:nvPr/>
          </p:nvSpPr>
          <p:spPr>
            <a:xfrm>
              <a:off x="8676644" y="4427337"/>
              <a:ext cx="1104844" cy="2302165"/>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dirty="0"/>
                <a:t>发布100G CFP</a:t>
              </a:r>
              <a:r>
                <a:rPr dirty="0" err="1"/>
                <a:t>公司搬入国</a:t>
              </a:r>
              <a:r>
                <a:rPr dirty="0"/>
                <a:t>家高新区宝能科技园</a:t>
              </a:r>
              <a:r>
                <a:rPr lang="en-US" dirty="0"/>
                <a:t>,</a:t>
              </a:r>
              <a:r>
                <a:rPr dirty="0"/>
                <a:t>再次升级办公室和车  间档次及环境</a:t>
              </a:r>
              <a:r>
                <a:rPr lang="en-US" dirty="0"/>
                <a:t>,</a:t>
              </a:r>
              <a:r>
                <a:rPr dirty="0"/>
                <a:t>向国内一流厂商看齐</a:t>
              </a:r>
              <a:r>
                <a:rPr lang="en-US" dirty="0"/>
                <a:t>,</a:t>
              </a:r>
              <a:r>
                <a:rPr dirty="0"/>
                <a:t>向国际发起冲击。</a:t>
              </a:r>
            </a:p>
          </p:txBody>
        </p:sp>
        <p:sp>
          <p:nvSpPr>
            <p:cNvPr id="23" name="自由: 形状 58"/>
            <p:cNvSpPr/>
            <p:nvPr/>
          </p:nvSpPr>
          <p:spPr>
            <a:xfrm>
              <a:off x="8296928" y="3319075"/>
              <a:ext cx="1670689" cy="762720"/>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5</a:t>
              </a:r>
              <a:endParaRPr lang="zh-CN" altLang="en-US" sz="2600" kern="1200" dirty="0"/>
            </a:p>
          </p:txBody>
        </p:sp>
        <p:cxnSp>
          <p:nvCxnSpPr>
            <p:cNvPr id="24" name="直接连接符 23"/>
            <p:cNvCxnSpPr/>
            <p:nvPr/>
          </p:nvCxnSpPr>
          <p:spPr>
            <a:xfrm>
              <a:off x="9122873" y="4052734"/>
              <a:ext cx="0" cy="333301"/>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grpSp>
      <p:sp>
        <p:nvSpPr>
          <p:cNvPr id="28" name="自由: 形状 11"/>
          <p:cNvSpPr/>
          <p:nvPr/>
        </p:nvSpPr>
        <p:spPr>
          <a:xfrm>
            <a:off x="8614250" y="3220410"/>
            <a:ext cx="1414780" cy="71183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11406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chemeClr val="bg1"/>
                </a:solidFill>
              </a:rPr>
              <a:t>201</a:t>
            </a:r>
            <a:r>
              <a:rPr lang="en-US" altLang="zh-CN" sz="2800" dirty="0">
                <a:solidFill>
                  <a:schemeClr val="bg1"/>
                </a:solidFill>
              </a:rPr>
              <a:t>6</a:t>
            </a:r>
          </a:p>
        </p:txBody>
      </p:sp>
      <p:sp>
        <p:nvSpPr>
          <p:cNvPr id="29" name="自由: 形状 10"/>
          <p:cNvSpPr/>
          <p:nvPr/>
        </p:nvSpPr>
        <p:spPr>
          <a:xfrm>
            <a:off x="9729945" y="3229935"/>
            <a:ext cx="1772244" cy="694055"/>
          </a:xfrm>
          <a:custGeom>
            <a:avLst/>
            <a:gdLst>
              <a:gd name="connsiteX0" fmla="*/ 0 w 1400968"/>
              <a:gd name="connsiteY0" fmla="*/ 0 h 560387"/>
              <a:gd name="connsiteX1" fmla="*/ 1120775 w 1400968"/>
              <a:gd name="connsiteY1" fmla="*/ 0 h 560387"/>
              <a:gd name="connsiteX2" fmla="*/ 1400968 w 1400968"/>
              <a:gd name="connsiteY2" fmla="*/ 280194 h 560387"/>
              <a:gd name="connsiteX3" fmla="*/ 1120775 w 1400968"/>
              <a:gd name="connsiteY3" fmla="*/ 560387 h 560387"/>
              <a:gd name="connsiteX4" fmla="*/ 0 w 1400968"/>
              <a:gd name="connsiteY4" fmla="*/ 560387 h 560387"/>
              <a:gd name="connsiteX5" fmla="*/ 280194 w 1400968"/>
              <a:gd name="connsiteY5" fmla="*/ 280194 h 560387"/>
              <a:gd name="connsiteX6" fmla="*/ 0 w 1400968"/>
              <a:gd name="connsiteY6" fmla="*/ 0 h 56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968" h="560387">
                <a:moveTo>
                  <a:pt x="0" y="0"/>
                </a:moveTo>
                <a:lnTo>
                  <a:pt x="1120775" y="0"/>
                </a:lnTo>
                <a:lnTo>
                  <a:pt x="1400968" y="280194"/>
                </a:lnTo>
                <a:lnTo>
                  <a:pt x="1120775" y="560387"/>
                </a:lnTo>
                <a:lnTo>
                  <a:pt x="0" y="560387"/>
                </a:lnTo>
                <a:lnTo>
                  <a:pt x="280194" y="280194"/>
                </a:lnTo>
                <a:lnTo>
                  <a:pt x="0" y="0"/>
                </a:lnTo>
                <a:close/>
              </a:path>
            </a:pathLst>
          </a:cu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207" tIns="69342" rIns="314864" bIns="69342" numCol="1" spcCol="1270" anchor="ctr" anchorCtr="0">
            <a:noAutofit/>
          </a:bodyPr>
          <a:lstStyle/>
          <a:p>
            <a:pPr lvl="0" algn="ctr" defTabSz="1155700">
              <a:lnSpc>
                <a:spcPct val="90000"/>
              </a:lnSpc>
              <a:spcBef>
                <a:spcPct val="0"/>
              </a:spcBef>
              <a:spcAft>
                <a:spcPct val="35000"/>
              </a:spcAft>
            </a:pPr>
            <a:r>
              <a:rPr lang="zh-CN" altLang="en-US" sz="2800" dirty="0"/>
              <a:t>201</a:t>
            </a:r>
            <a:r>
              <a:rPr lang="en-US" altLang="zh-CN" sz="2800" dirty="0"/>
              <a:t>7</a:t>
            </a:r>
            <a:endParaRPr lang="en-US" altLang="zh-CN" sz="2800" kern="1200" dirty="0"/>
          </a:p>
        </p:txBody>
      </p:sp>
      <p:sp>
        <p:nvSpPr>
          <p:cNvPr id="30" name="矩形 29"/>
          <p:cNvSpPr/>
          <p:nvPr/>
        </p:nvSpPr>
        <p:spPr>
          <a:xfrm>
            <a:off x="8674240" y="1115030"/>
            <a:ext cx="1287780" cy="1938992"/>
          </a:xfrm>
          <a:prstGeom prst="rect">
            <a:avLst/>
          </a:prstGeom>
        </p:spPr>
        <p:txBody>
          <a:bodyPr wrap="square" numCol="1">
            <a:spAutoFit/>
          </a:bodyPr>
          <a:lstStyle/>
          <a:p>
            <a:r>
              <a:rPr sz="1200" dirty="0">
                <a:solidFill>
                  <a:schemeClr val="accent6"/>
                </a:solidFill>
                <a:latin typeface="微软雅黑" panose="020B0503020204020204" charset="-122"/>
                <a:ea typeface="微软雅黑" panose="020B0503020204020204" charset="-122"/>
              </a:rPr>
              <a:t>完成公司架构重组</a:t>
            </a:r>
            <a:r>
              <a:rPr lang="en-US" sz="1200" dirty="0">
                <a:solidFill>
                  <a:schemeClr val="accent6"/>
                </a:solidFill>
                <a:latin typeface="微软雅黑" panose="020B0503020204020204" charset="-122"/>
                <a:ea typeface="微软雅黑" panose="020B0503020204020204" charset="-122"/>
              </a:rPr>
              <a:t>,</a:t>
            </a:r>
            <a:r>
              <a:rPr lang="zh-CN" sz="1200" dirty="0">
                <a:solidFill>
                  <a:schemeClr val="accent6"/>
                </a:solidFill>
                <a:latin typeface="微软雅黑" panose="020B0503020204020204" charset="-122"/>
                <a:ea typeface="微软雅黑" panose="020B0503020204020204" charset="-122"/>
              </a:rPr>
              <a:t>完善公司管理体系，成功发布</a:t>
            </a:r>
            <a:r>
              <a:rPr lang="en-US" altLang="zh-CN" sz="1200" dirty="0">
                <a:solidFill>
                  <a:schemeClr val="accent6"/>
                </a:solidFill>
                <a:latin typeface="微软雅黑" panose="020B0503020204020204" charset="-122"/>
                <a:ea typeface="微软雅黑" panose="020B0503020204020204" charset="-122"/>
              </a:rPr>
              <a:t>1</a:t>
            </a:r>
            <a:r>
              <a:rPr lang="zh-CN" sz="1200" dirty="0">
                <a:solidFill>
                  <a:schemeClr val="accent6"/>
                </a:solidFill>
                <a:latin typeface="微软雅黑" panose="020B0503020204020204" charset="-122"/>
                <a:ea typeface="微软雅黑" panose="020B0503020204020204" charset="-122"/>
              </a:rPr>
              <a:t>00G QSFP28 LR4-Lite/ ER4-Lite/ CWDM4和25G SFP28 ER-Lite产品</a:t>
            </a:r>
          </a:p>
          <a:p>
            <a:endParaRPr sz="1200" dirty="0">
              <a:solidFill>
                <a:schemeClr val="accent6"/>
              </a:solidFill>
              <a:latin typeface="微软雅黑" panose="020B0503020204020204" charset="-122"/>
              <a:ea typeface="微软雅黑" panose="020B0503020204020204" charset="-122"/>
            </a:endParaRPr>
          </a:p>
          <a:p>
            <a:endParaRPr sz="1200" dirty="0">
              <a:solidFill>
                <a:schemeClr val="accent6"/>
              </a:solidFill>
              <a:latin typeface="微软雅黑" panose="020B0503020204020204" charset="-122"/>
              <a:ea typeface="微软雅黑" panose="020B0503020204020204" charset="-122"/>
            </a:endParaRPr>
          </a:p>
        </p:txBody>
      </p:sp>
      <p:sp>
        <p:nvSpPr>
          <p:cNvPr id="31" name="object 28"/>
          <p:cNvSpPr txBox="1"/>
          <p:nvPr/>
        </p:nvSpPr>
        <p:spPr>
          <a:xfrm>
            <a:off x="9948124" y="4278651"/>
            <a:ext cx="1019175" cy="2123658"/>
          </a:xfrm>
          <a:prstGeom prst="rect">
            <a:avLst/>
          </a:prstGeom>
        </p:spPr>
        <p:txBody>
          <a:bodyPr wrap="square" numCol="1">
            <a:spAutoFit/>
          </a:bodyPr>
          <a:lstStyle>
            <a:defPPr>
              <a:defRPr lang="en-US"/>
            </a:defPPr>
            <a:lvl1pPr>
              <a:defRPr sz="1200">
                <a:solidFill>
                  <a:schemeClr val="accent6"/>
                </a:solidFill>
                <a:latin typeface="微软雅黑" panose="020B0503020204020204" charset="-122"/>
                <a:ea typeface="微软雅黑" panose="020B0503020204020204" charset="-122"/>
              </a:defRPr>
            </a:lvl1pPr>
          </a:lstStyle>
          <a:p>
            <a:r>
              <a:rPr lang="zh-CN" dirty="0"/>
              <a:t>参</a:t>
            </a:r>
            <a:r>
              <a:rPr dirty="0"/>
              <a:t>展瑞典哥德堡ECOC 2017展会，展示最新一代400G OSFP 与400G QSFP-DD产品</a:t>
            </a:r>
            <a:r>
              <a:rPr lang="zh-CN" dirty="0"/>
              <a:t>，公司业绩突破</a:t>
            </a:r>
            <a:r>
              <a:rPr lang="en-US" altLang="zh-CN" dirty="0"/>
              <a:t>9000</a:t>
            </a:r>
            <a:r>
              <a:rPr lang="zh-CN" altLang="en-US" dirty="0"/>
              <a:t>万</a:t>
            </a:r>
          </a:p>
        </p:txBody>
      </p:sp>
      <p:cxnSp>
        <p:nvCxnSpPr>
          <p:cNvPr id="32" name="直接连接符 31"/>
          <p:cNvCxnSpPr/>
          <p:nvPr/>
        </p:nvCxnSpPr>
        <p:spPr>
          <a:xfrm>
            <a:off x="10457712" y="3947592"/>
            <a:ext cx="0" cy="30745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463226" y="2665082"/>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707841" y="2676957"/>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9287179" y="2685024"/>
            <a:ext cx="1424" cy="511567"/>
          </a:xfrm>
          <a:prstGeom prst="line">
            <a:avLst/>
          </a:prstGeom>
          <a:ln w="15875">
            <a:solidFill>
              <a:srgbClr val="CC3300"/>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grpSp>
        <p:nvGrpSpPr>
          <p:cNvPr id="5" name="组合 4"/>
          <p:cNvGrpSpPr/>
          <p:nvPr/>
        </p:nvGrpSpPr>
        <p:grpSpPr>
          <a:xfrm>
            <a:off x="966651" y="1640595"/>
            <a:ext cx="10119019" cy="3794002"/>
            <a:chOff x="801517" y="1620804"/>
            <a:chExt cx="10690278" cy="4008188"/>
          </a:xfrm>
        </p:grpSpPr>
        <p:grpSp>
          <p:nvGrpSpPr>
            <p:cNvPr id="6" name="组合 5"/>
            <p:cNvGrpSpPr/>
            <p:nvPr/>
          </p:nvGrpSpPr>
          <p:grpSpPr>
            <a:xfrm>
              <a:off x="801517" y="1620804"/>
              <a:ext cx="10690278" cy="4008188"/>
              <a:chOff x="801517" y="1509044"/>
              <a:chExt cx="10690278" cy="4008188"/>
            </a:xfrm>
            <a:scene3d>
              <a:camera prst="orthographicFront">
                <a:rot lat="0" lon="0" rev="0"/>
              </a:camera>
              <a:lightRig rig="balanced" dir="t">
                <a:rot lat="0" lon="0" rev="8700000"/>
              </a:lightRig>
            </a:scene3d>
          </p:grpSpPr>
          <p:sp>
            <p:nvSpPr>
              <p:cNvPr id="19" name="自由: 形状 59"/>
              <p:cNvSpPr/>
              <p:nvPr/>
            </p:nvSpPr>
            <p:spPr>
              <a:xfrm>
                <a:off x="105703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自由: 形状 57"/>
              <p:cNvSpPr/>
              <p:nvPr/>
            </p:nvSpPr>
            <p:spPr>
              <a:xfrm>
                <a:off x="80709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自由: 形状 58"/>
              <p:cNvSpPr/>
              <p:nvPr/>
            </p:nvSpPr>
            <p:spPr>
              <a:xfrm>
                <a:off x="92978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自由: 形状 60"/>
              <p:cNvSpPr/>
              <p:nvPr/>
            </p:nvSpPr>
            <p:spPr>
              <a:xfrm>
                <a:off x="56706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自由: 形状 61"/>
              <p:cNvSpPr/>
              <p:nvPr/>
            </p:nvSpPr>
            <p:spPr>
              <a:xfrm>
                <a:off x="441339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自由: 形状 62"/>
              <p:cNvSpPr/>
              <p:nvPr/>
            </p:nvSpPr>
            <p:spPr>
              <a:xfrm>
                <a:off x="318657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自由: 形状 63"/>
              <p:cNvSpPr/>
              <p:nvPr/>
            </p:nvSpPr>
            <p:spPr>
              <a:xfrm>
                <a:off x="195975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自由: 形状 64"/>
              <p:cNvSpPr/>
              <p:nvPr/>
            </p:nvSpPr>
            <p:spPr>
              <a:xfrm>
                <a:off x="8015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同侧圆角 15"/>
              <p:cNvSpPr/>
              <p:nvPr/>
            </p:nvSpPr>
            <p:spPr>
              <a:xfrm>
                <a:off x="4400148" y="1509044"/>
                <a:ext cx="3384044" cy="851701"/>
              </a:xfrm>
              <a:prstGeom prst="round2SameRect">
                <a:avLst>
                  <a:gd name="adj1" fmla="val 20246"/>
                  <a:gd name="adj2" fmla="val 0"/>
                </a:avLst>
              </a:prstGeom>
              <a:solidFill>
                <a:srgbClr val="CC3300"/>
              </a:solidFill>
              <a:ln>
                <a:noFill/>
              </a:ln>
              <a:effectLst>
                <a:outerShdw blurRad="44450" dist="27940" dir="5400000" algn="ctr">
                  <a:srgbClr val="000000">
                    <a:alpha val="32000"/>
                  </a:srgbClr>
                </a:outerShdw>
              </a:effectLst>
              <a:sp3d>
                <a:bevelT w="190500" h="38100"/>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4000" b="1" dirty="0">
                    <a:solidFill>
                      <a:schemeClr val="bg1"/>
                    </a:solidFill>
                    <a:latin typeface="微软雅黑" panose="020B0503020204020204" charset="-122"/>
                    <a:ea typeface="微软雅黑" panose="020B0503020204020204" charset="-122"/>
                  </a:rPr>
                  <a:t>总经办</a:t>
                </a:r>
              </a:p>
            </p:txBody>
          </p:sp>
          <p:sp>
            <p:nvSpPr>
              <p:cNvPr id="28" name="自由: 形状 21"/>
              <p:cNvSpPr/>
              <p:nvPr/>
            </p:nvSpPr>
            <p:spPr>
              <a:xfrm>
                <a:off x="6859417" y="3063916"/>
                <a:ext cx="921438" cy="2453316"/>
              </a:xfrm>
              <a:custGeom>
                <a:avLst/>
                <a:gdLst>
                  <a:gd name="connsiteX0" fmla="*/ 0 w 1126881"/>
                  <a:gd name="connsiteY0" fmla="*/ 112688 h 2684082"/>
                  <a:gd name="connsiteX1" fmla="*/ 112688 w 1126881"/>
                  <a:gd name="connsiteY1" fmla="*/ 0 h 2684082"/>
                  <a:gd name="connsiteX2" fmla="*/ 1014193 w 1126881"/>
                  <a:gd name="connsiteY2" fmla="*/ 0 h 2684082"/>
                  <a:gd name="connsiteX3" fmla="*/ 1126881 w 1126881"/>
                  <a:gd name="connsiteY3" fmla="*/ 112688 h 2684082"/>
                  <a:gd name="connsiteX4" fmla="*/ 1126881 w 1126881"/>
                  <a:gd name="connsiteY4" fmla="*/ 2571394 h 2684082"/>
                  <a:gd name="connsiteX5" fmla="*/ 1014193 w 1126881"/>
                  <a:gd name="connsiteY5" fmla="*/ 2684082 h 2684082"/>
                  <a:gd name="connsiteX6" fmla="*/ 112688 w 1126881"/>
                  <a:gd name="connsiteY6" fmla="*/ 2684082 h 2684082"/>
                  <a:gd name="connsiteX7" fmla="*/ 0 w 1126881"/>
                  <a:gd name="connsiteY7" fmla="*/ 2571394 h 2684082"/>
                  <a:gd name="connsiteX8" fmla="*/ 0 w 1126881"/>
                  <a:gd name="connsiteY8" fmla="*/ 112688 h 26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881" h="2684082">
                    <a:moveTo>
                      <a:pt x="0" y="112688"/>
                    </a:moveTo>
                    <a:cubicBezTo>
                      <a:pt x="0" y="50452"/>
                      <a:pt x="50452" y="0"/>
                      <a:pt x="112688" y="0"/>
                    </a:cubicBezTo>
                    <a:lnTo>
                      <a:pt x="1014193" y="0"/>
                    </a:lnTo>
                    <a:cubicBezTo>
                      <a:pt x="1076429" y="0"/>
                      <a:pt x="1126881" y="50452"/>
                      <a:pt x="1126881" y="112688"/>
                    </a:cubicBezTo>
                    <a:lnTo>
                      <a:pt x="1126881" y="2571394"/>
                    </a:lnTo>
                    <a:cubicBezTo>
                      <a:pt x="1126881" y="2633630"/>
                      <a:pt x="1076429" y="2684082"/>
                      <a:pt x="1014193" y="2684082"/>
                    </a:cubicBezTo>
                    <a:lnTo>
                      <a:pt x="112688" y="2684082"/>
                    </a:lnTo>
                    <a:cubicBezTo>
                      <a:pt x="50452" y="2684082"/>
                      <a:pt x="0" y="2633630"/>
                      <a:pt x="0" y="2571394"/>
                    </a:cubicBezTo>
                    <a:lnTo>
                      <a:pt x="0" y="112688"/>
                    </a:lnTo>
                    <a:close/>
                  </a:path>
                </a:pathLst>
              </a:custGeom>
              <a:solidFill>
                <a:srgbClr val="11406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958997" y="3663177"/>
                <a:ext cx="5706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推广部</a:t>
                </a:r>
              </a:p>
            </p:txBody>
          </p:sp>
          <p:sp>
            <p:nvSpPr>
              <p:cNvPr id="30" name="矩形 29"/>
              <p:cNvSpPr/>
              <p:nvPr/>
            </p:nvSpPr>
            <p:spPr>
              <a:xfrm>
                <a:off x="2208677" y="3642857"/>
                <a:ext cx="47922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销售部</a:t>
                </a:r>
              </a:p>
            </p:txBody>
          </p:sp>
          <p:sp>
            <p:nvSpPr>
              <p:cNvPr id="31" name="矩形 30"/>
              <p:cNvSpPr/>
              <p:nvPr/>
            </p:nvSpPr>
            <p:spPr>
              <a:xfrm>
                <a:off x="3387237" y="3663177"/>
                <a:ext cx="46906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研发部</a:t>
                </a:r>
              </a:p>
            </p:txBody>
          </p:sp>
          <p:sp>
            <p:nvSpPr>
              <p:cNvPr id="32" name="矩形 31"/>
              <p:cNvSpPr/>
              <p:nvPr/>
            </p:nvSpPr>
            <p:spPr>
              <a:xfrm>
                <a:off x="4575957" y="3632697"/>
                <a:ext cx="50970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采购部</a:t>
                </a:r>
              </a:p>
            </p:txBody>
          </p:sp>
          <p:sp>
            <p:nvSpPr>
              <p:cNvPr id="33" name="矩形 32"/>
              <p:cNvSpPr/>
              <p:nvPr/>
            </p:nvSpPr>
            <p:spPr>
              <a:xfrm>
                <a:off x="5898650" y="3622537"/>
                <a:ext cx="560502" cy="1268092"/>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r>
                  <a:rPr lang="zh-CN" altLang="en-US" sz="2400" dirty="0">
                    <a:solidFill>
                      <a:schemeClr val="bg1"/>
                    </a:solidFill>
                    <a:latin typeface="微软雅黑" panose="020B0503020204020204" charset="-122"/>
                    <a:ea typeface="微软雅黑" panose="020B0503020204020204" charset="-122"/>
                  </a:rPr>
                  <a:t>财务部</a:t>
                </a:r>
              </a:p>
            </p:txBody>
          </p:sp>
          <p:sp>
            <p:nvSpPr>
              <p:cNvPr id="34" name="矩形 33"/>
              <p:cNvSpPr/>
              <p:nvPr/>
            </p:nvSpPr>
            <p:spPr>
              <a:xfrm>
                <a:off x="8274196" y="3632697"/>
                <a:ext cx="550342"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生产部</a:t>
                </a:r>
              </a:p>
            </p:txBody>
          </p:sp>
          <p:sp>
            <p:nvSpPr>
              <p:cNvPr id="35" name="矩形 34"/>
              <p:cNvSpPr/>
              <p:nvPr/>
            </p:nvSpPr>
            <p:spPr>
              <a:xfrm>
                <a:off x="9493069" y="3632697"/>
                <a:ext cx="581149" cy="830997"/>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仓 库</a:t>
                </a:r>
              </a:p>
            </p:txBody>
          </p:sp>
          <p:sp>
            <p:nvSpPr>
              <p:cNvPr id="36" name="矩形 35"/>
              <p:cNvSpPr/>
              <p:nvPr/>
            </p:nvSpPr>
            <p:spPr>
              <a:xfrm>
                <a:off x="10762558" y="3574277"/>
                <a:ext cx="548640" cy="1200329"/>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物流部</a:t>
                </a:r>
              </a:p>
            </p:txBody>
          </p:sp>
          <p:sp>
            <p:nvSpPr>
              <p:cNvPr id="37" name="矩形 36"/>
              <p:cNvSpPr/>
              <p:nvPr/>
            </p:nvSpPr>
            <p:spPr>
              <a:xfrm>
                <a:off x="6853498" y="3439657"/>
                <a:ext cx="914400" cy="1569660"/>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lvl="0" algn="ctr"/>
                <a:r>
                  <a:rPr lang="zh-CN" altLang="en-US" sz="2400" dirty="0">
                    <a:solidFill>
                      <a:schemeClr val="bg1"/>
                    </a:solidFill>
                    <a:latin typeface="微软雅黑" panose="020B0503020204020204" charset="-122"/>
                    <a:ea typeface="微软雅黑" panose="020B0503020204020204" charset="-122"/>
                  </a:rPr>
                  <a:t>人力资源行政部</a:t>
                </a:r>
              </a:p>
            </p:txBody>
          </p:sp>
        </p:grpSp>
        <p:grpSp>
          <p:nvGrpSpPr>
            <p:cNvPr id="7" name="组合 6"/>
            <p:cNvGrpSpPr/>
            <p:nvPr/>
          </p:nvGrpSpPr>
          <p:grpSpPr>
            <a:xfrm>
              <a:off x="1250065" y="2481869"/>
              <a:ext cx="9769033" cy="723611"/>
              <a:chOff x="1203767" y="2685327"/>
              <a:chExt cx="9769033" cy="497712"/>
            </a:xfrm>
          </p:grpSpPr>
          <p:cxnSp>
            <p:nvCxnSpPr>
              <p:cNvPr id="8" name="直接连接符 7"/>
              <p:cNvCxnSpPr/>
              <p:nvPr/>
            </p:nvCxnSpPr>
            <p:spPr>
              <a:xfrm>
                <a:off x="6065134" y="2685327"/>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1203767" y="2928395"/>
                <a:ext cx="9769033" cy="0"/>
              </a:xfrm>
              <a:prstGeom prst="line">
                <a:avLst/>
              </a:prstGeom>
              <a:ln w="15875" cmpd="dbl">
                <a:solidFill>
                  <a:srgbClr val="11406C"/>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0376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36123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3588152"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480349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065134"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234177"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8484243"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9688010"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0961225" y="2928396"/>
                <a:ext cx="0" cy="254643"/>
              </a:xfrm>
              <a:prstGeom prst="line">
                <a:avLst/>
              </a:prstGeom>
              <a:ln w="15875" cmpd="dbl">
                <a:solidFill>
                  <a:srgbClr val="11406C"/>
                </a:solidFill>
                <a:prstDash val="sysDot"/>
              </a:ln>
            </p:spPr>
            <p:style>
              <a:lnRef idx="1">
                <a:schemeClr val="dk1"/>
              </a:lnRef>
              <a:fillRef idx="0">
                <a:schemeClr val="dk1"/>
              </a:fillRef>
              <a:effectRef idx="0">
                <a:schemeClr val="dk1"/>
              </a:effectRef>
              <a:fontRef idx="minor">
                <a:schemeClr val="tx1"/>
              </a:fontRef>
            </p:style>
          </p:cxnSp>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研发</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81378" y="949966"/>
            <a:ext cx="6492440" cy="55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smtClean="0"/>
              <a:t>研发人员</a:t>
            </a:r>
            <a:endParaRPr lang="zh-CN" altLang="en-US" dirty="0"/>
          </a:p>
        </p:txBody>
      </p:sp>
      <p:sp>
        <p:nvSpPr>
          <p:cNvPr id="8" name="直接连接符 7"/>
          <p:cNvSpPr/>
          <p:nvPr/>
        </p:nvSpPr>
        <p:spPr>
          <a:xfrm>
            <a:off x="4447642" y="4388873"/>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直接连接符 8"/>
          <p:cNvSpPr/>
          <p:nvPr/>
        </p:nvSpPr>
        <p:spPr>
          <a:xfrm>
            <a:off x="4447642" y="3230950"/>
            <a:ext cx="2845180"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直接连接符 9"/>
          <p:cNvSpPr/>
          <p:nvPr/>
        </p:nvSpPr>
        <p:spPr>
          <a:xfrm>
            <a:off x="4447642" y="2073028"/>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9"/>
          <p:cNvSpPr/>
          <p:nvPr/>
        </p:nvSpPr>
        <p:spPr>
          <a:xfrm>
            <a:off x="3388970" y="3333509"/>
            <a:ext cx="2117344" cy="1091755"/>
          </a:xfrm>
          <a:custGeom>
            <a:avLst/>
            <a:gdLst>
              <a:gd name="connsiteX0" fmla="*/ 0 w 2117344"/>
              <a:gd name="connsiteY0" fmla="*/ 0 h 1091755"/>
              <a:gd name="connsiteX1" fmla="*/ 2117344 w 2117344"/>
              <a:gd name="connsiteY1" fmla="*/ 0 h 1091755"/>
              <a:gd name="connsiteX2" fmla="*/ 2117344 w 2117344"/>
              <a:gd name="connsiteY2" fmla="*/ 1091755 h 1091755"/>
              <a:gd name="connsiteX3" fmla="*/ 0 w 2117344"/>
              <a:gd name="connsiteY3" fmla="*/ 1091755 h 1091755"/>
              <a:gd name="connsiteX4" fmla="*/ 0 w 2117344"/>
              <a:gd name="connsiteY4" fmla="*/ 0 h 109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44" h="1091755">
                <a:moveTo>
                  <a:pt x="0" y="0"/>
                </a:moveTo>
                <a:lnTo>
                  <a:pt x="2117344" y="0"/>
                </a:lnTo>
                <a:lnTo>
                  <a:pt x="2117344" y="1091755"/>
                </a:lnTo>
                <a:lnTo>
                  <a:pt x="0" y="109175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889250">
              <a:lnSpc>
                <a:spcPct val="90000"/>
              </a:lnSpc>
              <a:spcBef>
                <a:spcPct val="0"/>
              </a:spcBef>
              <a:spcAft>
                <a:spcPct val="35000"/>
              </a:spcAft>
              <a:buNone/>
            </a:pPr>
            <a:endParaRPr lang="zh-CN" altLang="en-US" sz="6500" kern="1200"/>
          </a:p>
        </p:txBody>
      </p:sp>
      <p:sp>
        <p:nvSpPr>
          <p:cNvPr id="12" name="任意多边形: 形状 11"/>
          <p:cNvSpPr/>
          <p:nvPr/>
        </p:nvSpPr>
        <p:spPr>
          <a:xfrm>
            <a:off x="8265477" y="1576775"/>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3" name="任意多边形: 形状 13"/>
          <p:cNvSpPr/>
          <p:nvPr/>
        </p:nvSpPr>
        <p:spPr>
          <a:xfrm>
            <a:off x="7789075" y="2734698"/>
            <a:ext cx="162109" cy="992505"/>
          </a:xfrm>
          <a:custGeom>
            <a:avLst/>
            <a:gdLst>
              <a:gd name="connsiteX0" fmla="*/ 0 w 162109"/>
              <a:gd name="connsiteY0" fmla="*/ 0 h 992505"/>
              <a:gd name="connsiteX1" fmla="*/ 162109 w 162109"/>
              <a:gd name="connsiteY1" fmla="*/ 0 h 992505"/>
              <a:gd name="connsiteX2" fmla="*/ 162109 w 162109"/>
              <a:gd name="connsiteY2" fmla="*/ 992505 h 992505"/>
              <a:gd name="connsiteX3" fmla="*/ 0 w 162109"/>
              <a:gd name="connsiteY3" fmla="*/ 992505 h 992505"/>
              <a:gd name="connsiteX4" fmla="*/ 0 w 162109"/>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09" h="992505">
                <a:moveTo>
                  <a:pt x="0" y="0"/>
                </a:moveTo>
                <a:lnTo>
                  <a:pt x="162109" y="0"/>
                </a:lnTo>
                <a:lnTo>
                  <a:pt x="162109"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4" name="任意多边形: 形状 15"/>
          <p:cNvSpPr/>
          <p:nvPr/>
        </p:nvSpPr>
        <p:spPr>
          <a:xfrm>
            <a:off x="8265477" y="3892621"/>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5" name="文本框 16"/>
          <p:cNvSpPr txBox="1"/>
          <p:nvPr/>
        </p:nvSpPr>
        <p:spPr>
          <a:xfrm>
            <a:off x="1776062" y="469414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6" name="文本框 17"/>
          <p:cNvSpPr txBox="1"/>
          <p:nvPr/>
        </p:nvSpPr>
        <p:spPr>
          <a:xfrm>
            <a:off x="8406527" y="1779485"/>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7" name="文本框 18"/>
          <p:cNvSpPr txBox="1"/>
          <p:nvPr/>
        </p:nvSpPr>
        <p:spPr>
          <a:xfrm>
            <a:off x="8406527" y="409533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8" name="文本框 19"/>
          <p:cNvSpPr txBox="1"/>
          <p:nvPr/>
        </p:nvSpPr>
        <p:spPr>
          <a:xfrm>
            <a:off x="7864754" y="2937408"/>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pic>
        <p:nvPicPr>
          <p:cNvPr id="19" name="图片占位符 25"/>
          <p:cNvPicPr>
            <a:picLocks noGrp="1"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a:off x="2793467" y="1576775"/>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a:ln w="38100">
            <a:solidFill>
              <a:srgbClr val="F7941E"/>
            </a:solidFill>
          </a:ln>
        </p:spPr>
      </p:pic>
      <p:pic>
        <p:nvPicPr>
          <p:cNvPr id="20" name="图片占位符 27"/>
          <p:cNvPicPr>
            <a:picLocks noGrp="1" noChangeAspect="1"/>
          </p:cNvPicPr>
          <p:nvPr/>
        </p:nvPicPr>
        <p:blipFill>
          <a:blip r:embed="rId4" cstate="print">
            <a:extLst>
              <a:ext uri="{28A0092B-C50C-407E-A947-70E740481C1C}">
                <a14:useLocalDpi xmlns:a14="http://schemas.microsoft.com/office/drawing/2010/main" val="0"/>
              </a:ext>
            </a:extLst>
          </a:blip>
          <a:srcRect l="16720" r="16720"/>
          <a:stretch>
            <a:fillRect/>
          </a:stretch>
        </p:blipFill>
        <p:spPr>
          <a:xfrm>
            <a:off x="7272972" y="1576775"/>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1" name="图片占位符 29"/>
          <p:cNvPicPr>
            <a:picLocks noGrp="1"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6796570" y="2734698"/>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2" name="图片占位符 31"/>
          <p:cNvPicPr>
            <a:picLocks noGrp="1" noChangeAspect="1"/>
          </p:cNvPicPr>
          <p:nvPr/>
        </p:nvPicPr>
        <p:blipFill>
          <a:blip r:embed="rId6" cstate="print">
            <a:extLst>
              <a:ext uri="{28A0092B-C50C-407E-A947-70E740481C1C}">
                <a14:useLocalDpi xmlns:a14="http://schemas.microsoft.com/office/drawing/2010/main" val="0"/>
              </a:ext>
            </a:extLst>
          </a:blip>
          <a:srcRect l="16667" r="16667"/>
          <a:stretch>
            <a:fillRect/>
          </a:stretch>
        </p:blipFill>
        <p:spPr>
          <a:xfrm>
            <a:off x="7272972" y="3892621"/>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spTree>
  </p:cSld>
  <p:clrMapOvr>
    <a:masterClrMapping/>
  </p:clrMapOvr>
</p:sld>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2067</Words>
  <Application>Microsoft Office PowerPoint</Application>
  <PresentationFormat>宽屏</PresentationFormat>
  <Paragraphs>403</Paragraphs>
  <Slides>49</Slides>
  <Notes>35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Arial Unicode MS</vt:lpstr>
      <vt:lpstr>HelveticaNeueLT Pro 55 Roman</vt:lpstr>
      <vt:lpstr>等线</vt:lpstr>
      <vt:lpstr>黑体</vt:lpstr>
      <vt:lpstr>宋体</vt:lpstr>
      <vt:lpstr>微软雅黑</vt:lpstr>
      <vt:lpstr>微软雅黑 Light</vt:lpstr>
      <vt:lpstr>Aparajita</vt:lpstr>
      <vt:lpstr>Arial</vt:lpstr>
      <vt:lpstr>Calibri</vt:lpstr>
      <vt:lpstr>Helvetica</vt:lpstr>
      <vt:lpstr>Times New Roman</vt:lpstr>
      <vt:lpstr>Wingdings</vt:lpstr>
      <vt:lpstr>3_第一PPT，www.1ppt.com</vt:lpstr>
      <vt:lpstr>深圳市赛克斯康科技有限公司</vt:lpstr>
      <vt:lpstr>公司简介</vt:lpstr>
      <vt:lpstr>企业简介</vt:lpstr>
      <vt:lpstr>企业简介</vt:lpstr>
      <vt:lpstr>发展历程</vt:lpstr>
      <vt:lpstr>组织结构</vt:lpstr>
      <vt:lpstr>研发体系</vt:lpstr>
      <vt:lpstr>研发</vt:lpstr>
      <vt:lpstr>研发人员</vt:lpstr>
      <vt:lpstr>光模块研发流程</vt:lpstr>
      <vt:lpstr>公司主要优势优势产品</vt:lpstr>
      <vt:lpstr> 为什么选择我们（优势产品卖点）</vt:lpstr>
      <vt:lpstr>可调谐激光解决方案</vt:lpstr>
      <vt:lpstr>FTTX网络解决方案</vt:lpstr>
      <vt:lpstr>电信网络解决方案</vt:lpstr>
      <vt:lpstr>PowerPoint 演示文稿</vt:lpstr>
      <vt:lpstr>PowerPoint 演示文稿</vt:lpstr>
      <vt:lpstr>生产体系</vt:lpstr>
      <vt:lpstr>厂房展示</vt:lpstr>
      <vt:lpstr>产品介绍</vt:lpstr>
      <vt:lpstr>PowerPoint 演示文稿</vt:lpstr>
      <vt:lpstr>光模块的组成</vt:lpstr>
      <vt:lpstr>光模块生产工艺流程 </vt:lpstr>
      <vt:lpstr>PowerPoint 演示文稿</vt:lpstr>
      <vt:lpstr>PowerPoint 演示文稿</vt:lpstr>
      <vt:lpstr>11年+兼容技术积累与严苛测试, 解决丢包、误码和CRC报错等一系列难题</vt:lpstr>
      <vt:lpstr>兼容品牌</vt:lpstr>
      <vt:lpstr>物流出货测试流程</vt:lpstr>
      <vt:lpstr>PowerPoint 演示文稿</vt:lpstr>
      <vt:lpstr>测试设备</vt:lpstr>
      <vt:lpstr>PowerPoint 演示文稿</vt:lpstr>
      <vt:lpstr>PowerPoint 演示文稿</vt:lpstr>
      <vt:lpstr>销售体系</vt:lpstr>
      <vt:lpstr>团队精英</vt:lpstr>
      <vt:lpstr>产品介绍</vt:lpstr>
      <vt:lpstr>产品线概述</vt:lpstr>
      <vt:lpstr>TUV 、 ISO 9000 2012 2015</vt:lpstr>
      <vt:lpstr>SFP CE FCC RoHS</vt:lpstr>
      <vt:lpstr>6COM服务项目</vt:lpstr>
      <vt:lpstr>展会</vt:lpstr>
      <vt:lpstr>客户拜访</vt:lpstr>
      <vt:lpstr>我们的客户 </vt:lpstr>
      <vt:lpstr>合作客户</vt:lpstr>
      <vt:lpstr>世界客户分布</vt:lpstr>
      <vt:lpstr>品质，交期，账期，售前售后支持</vt:lpstr>
      <vt:lpstr>PowerPoint 演示文稿</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391</cp:revision>
  <dcterms:created xsi:type="dcterms:W3CDTF">2020-11-10T06:52:00Z</dcterms:created>
  <dcterms:modified xsi:type="dcterms:W3CDTF">2020-12-07T10:25:36Z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